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6" r:id="rId3"/>
    <p:sldId id="294" r:id="rId4"/>
    <p:sldId id="257" r:id="rId5"/>
    <p:sldId id="267" r:id="rId6"/>
    <p:sldId id="263" r:id="rId7"/>
    <p:sldId id="281" r:id="rId8"/>
    <p:sldId id="307" r:id="rId9"/>
    <p:sldId id="306" r:id="rId10"/>
    <p:sldId id="302" r:id="rId11"/>
    <p:sldId id="308" r:id="rId12"/>
    <p:sldId id="309" r:id="rId13"/>
    <p:sldId id="311" r:id="rId14"/>
    <p:sldId id="279" r:id="rId15"/>
    <p:sldId id="277" r:id="rId16"/>
    <p:sldId id="282" r:id="rId17"/>
    <p:sldId id="283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3" r:id="rId26"/>
    <p:sldId id="258" r:id="rId27"/>
    <p:sldId id="295" r:id="rId28"/>
    <p:sldId id="300" r:id="rId29"/>
    <p:sldId id="301" r:id="rId30"/>
    <p:sldId id="313" r:id="rId31"/>
    <p:sldId id="316" r:id="rId32"/>
    <p:sldId id="318" r:id="rId33"/>
    <p:sldId id="320" r:id="rId34"/>
    <p:sldId id="322" r:id="rId35"/>
    <p:sldId id="278" r:id="rId36"/>
    <p:sldId id="324" r:id="rId37"/>
    <p:sldId id="325" r:id="rId38"/>
    <p:sldId id="312" r:id="rId39"/>
    <p:sldId id="275" r:id="rId40"/>
    <p:sldId id="269" r:id="rId41"/>
    <p:sldId id="304" r:id="rId42"/>
    <p:sldId id="268" r:id="rId43"/>
    <p:sldId id="296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E5E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8" autoAdjust="0"/>
    <p:restoredTop sz="93871" autoAdjust="0"/>
  </p:normalViewPr>
  <p:slideViewPr>
    <p:cSldViewPr snapToGrid="0">
      <p:cViewPr varScale="1">
        <p:scale>
          <a:sx n="127" d="100"/>
          <a:sy n="127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A45F-E07A-4FB7-93C9-260325A42E9D}" type="datetimeFigureOut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C9E3B-E065-4475-835D-40F476BBE2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48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760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9D03-A8C5-DAC6-DB45-AC6BBB6D8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5484810-3399-F556-F3D2-044777ACF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1564B3D-6E29-0053-47F3-7DB2A0DE4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2FACCA-A8CE-B467-A719-4A489FFA5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915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216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B6733-1213-F5A2-EDA4-314DBA7C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A418A13-A442-1BE5-3AFA-89A4BC432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A30CF4-37BE-E4B6-6FC9-BF6ABCC65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C0E021-01C0-2F1F-9598-A91D05337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870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AF11-E7B6-ECD5-6076-5F67501EF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6A03FCD-BABE-E53E-FE83-37D568256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91E8846-948D-80E3-7122-7EAB97DDB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1B4B8F-F7E8-5222-9FFC-44E7563581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384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FC546-A808-9B55-E270-0E03F1DD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A97A662-44D2-1145-C031-B27570E3B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664A78D-0F40-CFBD-872A-C54D8AC20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E59F20-0715-7B46-21D5-FA7F9CDAB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239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5121-DBB1-5259-0A1C-931F1C5F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643F5A6-4B2C-7E2D-B567-5F2BC7ACA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2363ED0-5C3C-3984-4022-2D61A335A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C8763-06B2-D6BC-1739-5671F571D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876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3A9E-8913-3096-03A1-0006BC94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BDB0180-0EE3-0097-5174-630A92B3F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73DBF93-3695-C754-540B-72DCCF5C2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C299DE-720E-4D0C-7FED-360D18E3A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78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D0909-2460-5787-A6D9-0E86BDBC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D421928-5E27-7E93-80BB-5D290424E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DE7319C-5E77-A605-DF81-6C9441B95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60D3B3-88E7-2E62-D0A6-A68BE7B3F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359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844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A113C-77E4-E5E2-D11C-720FFC44D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9D0D646-80BE-36A0-C208-AE207B9BC1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1320033-45B5-CA1F-29D8-E0EF203DC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FEC16F-D9F6-08C2-4234-0FD7262B2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98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889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75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54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25E4B-C5D4-6691-CCFE-3519B2AEC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2D81F34-0759-A9D3-EA73-0FFA510EB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FC3C4B-0713-996A-6CDD-BA10C1086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39BB95-2EDC-03DA-CA9D-3CBE7B1F2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32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06472-2407-612A-1ADB-7667E7FEF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696716E-CFAC-4B3F-07BD-4AE9313FA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07E2251-9749-E946-9855-5B0423A3C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15BE22-9E8F-D3FD-96B9-27FDADF62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05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1342B-D6E0-4312-0065-888726BAC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65BD3A4-CD79-F47D-AB74-60A1AF415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593A389-B461-49E5-1928-867584610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D60533-AC8E-F8A2-79CF-9F9D600A2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24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E802E-F506-8C02-080D-E604BC0E6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A6AF0FC-FED2-A99E-7364-DB62E6979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2E31E74-60F0-93E5-D46D-A71FA7D15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F8DC1E-BF67-F8AA-86DE-ABEA1141B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1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9B90-7FBF-D6F8-BAC8-A2412FB62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86402C5-D0EB-C10C-1B82-536B22753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E96E411-2206-70F1-EA2E-D7519E499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2ED470-C404-A27D-F771-5AB5B38AC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5111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B2053-18E5-0ADF-41EB-E18370FA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E9DCF0A-41A8-5B3F-45A0-7AF3F43D7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B4FE222-CA21-E0C3-4780-CFE00D9D6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4F4FF1-4084-8A53-8074-28B52FC08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682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78AD9-2C73-21B6-3FF2-7C0D2619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C7CEF0-CD27-5DA1-FD7B-EEEA79DF5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BE47F49-5965-DE65-DC08-980D97376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B94611-B112-431A-D645-BA816805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9E3B-E065-4475-835D-40F476BBE2E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1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C7359-9F1F-59C7-91DF-61F8BD41F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8B02A4-5DB3-53D2-961C-0F2297B99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5009C8-8CD6-BF5D-6DAB-B9EEE700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4895-9EFE-47AB-9D7D-238401A4177A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E19FF4-B103-3ACE-8F7B-D89D9F80E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94256E-D227-F844-597F-725A01C4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10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EBF882-DC9C-12B3-0FC3-C49FF90B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134FCA-8C66-F331-EB4E-4DE95E9E8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BA8D4F-FFDE-C0CF-895E-BA1C6DC0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327B-5F52-438C-A4A7-0BBB633A2CB4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DA4FC9-A648-E1A4-ADBB-E6286BF9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C0722A-A894-E564-1E6B-A89541F0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52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FB9C3C-F625-AA8E-B0B7-DE3B67399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3D3D43-2430-B5FC-BD0D-8545B0CD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F309BC-1E99-F7E0-1022-4197405A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758E-9141-4C74-AB44-3202A516339B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8AB9B7-9921-D1EE-28BA-E1A51260C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B979A2-A733-73CF-F54A-E5B8E9C0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34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135F1F-6979-E777-CEE7-0586265F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5FA50-EB0F-5D1D-0C95-BD580DA1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44CF3-29CA-5D75-AF8B-F13B7B7A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CC96-7658-41D0-B2AE-F4943735ECE1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4CC8F8-86F8-9A94-CCF5-F2F51602E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E0C198-17C9-C72B-9C96-5187A6FE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88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E7B70-E7D1-06AF-FDD7-56D48C2E8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0F6542-05CC-83B8-2E30-DB042AD5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E96E2A-63CB-A814-CFC3-DAE601C0C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88D80-75F2-4238-BC33-28E8CE0B3DCB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3814AF-47F3-41F6-4DA1-CBEF17A6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F88250-F63D-4836-76CE-CE015647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77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BB1F8-3891-FAEB-2FD0-EF54A43F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9F2D51-7BB4-6AE6-3A19-25E3D0F28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FCDCDD9-0C1E-B9A5-441E-64704C090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DA2D1A-A0E3-A79A-B889-C4727F0A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F256B-1DCF-4302-931D-59C25B418E67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F6248F-00F0-19E5-F192-794CE8DF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CD057D-B38A-F2C7-77C5-1D47510D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12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DB4C8-4E09-DBD3-4B7B-E29ECCD0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8D56EB-3838-9A0A-57F5-7D7F5363A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3C428C-222C-0B8F-DEFD-026BFA312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BFEBF0-12F2-DE69-ECCF-63571C863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EC05C7-15E4-4A5F-22E3-EE3EEB0F5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CEC0AD-A33B-1291-6BD6-84878DA5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76B02-AFF2-4919-A05A-C6835DD336BF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4657391-29E2-4A3B-8345-B657DC27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CD2E511-C5D4-3438-E7B7-6074CD1B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99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B45F4-91E8-AFE9-31EE-FA9F0F01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2ED10D1-7D66-9CBD-DE09-9000F16C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66B8-D0D5-4090-B91A-7A08384CE90A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FA27DD0-BA6F-04B7-A629-D4218A7F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896D01-E836-042A-2C76-60FCECEA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910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3D411E3-6535-CDC5-D26D-2A2D7F7D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B02-1705-4697-8ACF-1BD7A74C104C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4B6364-D3E8-0E61-6F74-F38043CD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068FBE-A3E3-D047-B903-CC9E13F4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93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A495E4-4F11-E55E-5A99-40C9AE7E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1C33D8-65DF-2C6C-51C5-A03FE593A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EB37C06-525B-40F0-A4BC-C18CA5D19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8AE258-51DE-6A15-4020-4708E46A1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32C6-BC6D-468C-95E9-EC6EFDE17BD7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ADC536-B6C4-838D-6A0C-DF62DA4D4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72D81D-281F-BBC0-B035-74420028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32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D627C-6909-17FE-4C34-3749BD36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3DDA1FD-BB3F-4409-6AE7-BB14CA63A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1E7B5E-4375-5DC2-584C-A0631BC23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D2D6AC-9285-3F44-1B08-D445FE49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ECE94-BF1A-4675-95C4-0AFC4AA38A2F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E12BA1-ECAB-5000-7294-08CAE6A98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476716-1688-5425-A6D1-5BFD499C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85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2639FD3-0245-7660-D0E6-987754F0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5B4AEC-EBCA-8981-26AC-48C23104B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F35F08-DBD0-6668-403C-AECBEB860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32EA20-B7A0-4DC0-8416-613AEEF5DD4A}" type="datetime1">
              <a:rPr lang="zh-TW" altLang="en-US" smtClean="0"/>
              <a:t>2025/12/21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35354F-3C38-E5F3-7165-2CBE3942E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95C380-EF68-A512-E920-3F4704988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EA5309-5D78-4C3F-98C9-4E21BE18E0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5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bas-tw/rebas.tw-open-dat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bas-tw/rebas.tw-open-data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ebas-tw/rebas.tw-open-dat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CAA0D693-9273-C1B8-0F21-88052A3AAC9A}"/>
              </a:ext>
            </a:extLst>
          </p:cNvPr>
          <p:cNvSpPr txBox="1"/>
          <p:nvPr/>
        </p:nvSpPr>
        <p:spPr>
          <a:xfrm>
            <a:off x="438150" y="4982144"/>
            <a:ext cx="11753850" cy="1143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「序列到價值 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(Seq-to-Value)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」：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 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 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的中華職棒捕手價值量化分析及馬可夫鏈應用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1386573-E7EF-607F-304F-391F59D6C1D7}"/>
              </a:ext>
            </a:extLst>
          </p:cNvPr>
          <p:cNvSpPr txBox="1"/>
          <p:nvPr/>
        </p:nvSpPr>
        <p:spPr>
          <a:xfrm>
            <a:off x="977900" y="152400"/>
            <a:ext cx="62039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</a:rPr>
              <a:t>2 0 2 5</a:t>
            </a:r>
          </a:p>
          <a:p>
            <a:r>
              <a:rPr lang="zh-TW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台灣棒球數據分析競賽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972AA14-CC09-0A4F-9B35-25E75887E548}"/>
              </a:ext>
            </a:extLst>
          </p:cNvPr>
          <p:cNvCxnSpPr/>
          <p:nvPr/>
        </p:nvCxnSpPr>
        <p:spPr>
          <a:xfrm>
            <a:off x="584200" y="4622800"/>
            <a:ext cx="1125855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D213C24-AE5F-28AD-647F-929EB8060EF7}"/>
              </a:ext>
            </a:extLst>
          </p:cNvPr>
          <p:cNvSpPr txBox="1"/>
          <p:nvPr/>
        </p:nvSpPr>
        <p:spPr>
          <a:xfrm>
            <a:off x="8453460" y="5144760"/>
            <a:ext cx="539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陳威穎</a:t>
            </a:r>
            <a:r>
              <a:rPr lang="zh-TW" alt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WEI-YIN CHEN </a:t>
            </a:r>
            <a:r>
              <a:rPr lang="en-US" altLang="zh-TW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洪懌平</a:t>
            </a:r>
            <a:r>
              <a:rPr lang="zh-TW" alt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Y</a:t>
            </a:r>
            <a:r>
              <a:rPr lang="en-US" altLang="zh-TW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I-PING HUNG</a:t>
            </a:r>
            <a:endParaRPr lang="zh-TW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aettenschweiler" panose="020B070604090206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18CFC69-3C24-420D-7A17-D4559D133120}"/>
              </a:ext>
            </a:extLst>
          </p:cNvPr>
          <p:cNvSpPr txBox="1"/>
          <p:nvPr/>
        </p:nvSpPr>
        <p:spPr>
          <a:xfrm>
            <a:off x="10280650" y="3577621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</a:rPr>
              <a:t>2025 Dec. 21</a:t>
            </a:r>
            <a:endParaRPr lang="zh-TW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aettenschweiler" panose="020B0706040902060204" pitchFamily="34" charset="0"/>
            </a:endParaRPr>
          </a:p>
        </p:txBody>
      </p:sp>
      <p:sp>
        <p:nvSpPr>
          <p:cNvPr id="12" name="AutoShape 2" descr="卡通棒球图标运动装饰PNG图片素材下载_图片编号7424965-PNG素材网">
            <a:extLst>
              <a:ext uri="{FF2B5EF4-FFF2-40B4-BE49-F238E27FC236}">
                <a16:creationId xmlns:a16="http://schemas.microsoft.com/office/drawing/2014/main" id="{835CEB87-F7F4-4354-649E-D58E66002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E40E9CA-6C51-BBA6-2A00-61CC76D25F97}"/>
              </a:ext>
            </a:extLst>
          </p:cNvPr>
          <p:cNvGrpSpPr/>
          <p:nvPr/>
        </p:nvGrpSpPr>
        <p:grpSpPr>
          <a:xfrm>
            <a:off x="8901700" y="-1596219"/>
            <a:ext cx="4320000" cy="4320000"/>
            <a:chOff x="7442200" y="908050"/>
            <a:chExt cx="2880000" cy="2880000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A05BFDDE-2633-5746-507A-31B7518DE081}"/>
                </a:ext>
              </a:extLst>
            </p:cNvPr>
            <p:cNvSpPr/>
            <p:nvPr/>
          </p:nvSpPr>
          <p:spPr>
            <a:xfrm>
              <a:off x="7442200" y="908050"/>
              <a:ext cx="2880000" cy="288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C60CF7EE-4911-4979-0B44-927380F27F73}"/>
                </a:ext>
              </a:extLst>
            </p:cNvPr>
            <p:cNvSpPr/>
            <p:nvPr/>
          </p:nvSpPr>
          <p:spPr>
            <a:xfrm>
              <a:off x="7630475" y="1103781"/>
              <a:ext cx="2520000" cy="252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D49D3DA7-DC08-2462-38AA-939666CC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ADDCC61-9DBF-50EB-C973-96673EAB820E}"/>
              </a:ext>
            </a:extLst>
          </p:cNvPr>
          <p:cNvSpPr txBox="1"/>
          <p:nvPr/>
        </p:nvSpPr>
        <p:spPr>
          <a:xfrm>
            <a:off x="314325" y="6444476"/>
            <a:ext cx="12466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TW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The dataset used in this analysis is provided by Rebas (</a:t>
            </a:r>
            <a:r>
              <a:rPr lang="zh-TW" altLang="en-US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野球革命</a:t>
            </a:r>
            <a:r>
              <a:rPr lang="en-US" altLang="zh-TW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available at </a:t>
            </a:r>
            <a:r>
              <a:rPr lang="en-US" altLang="zh-TW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https://github.com/rebas-tw/rebas.tw-open-data</a:t>
            </a:r>
            <a:r>
              <a:rPr lang="en-US" altLang="zh-TW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is licensed under the ODC-By v1.0.</a:t>
            </a:r>
            <a:endParaRPr lang="en-US" altLang="zh-TW" sz="12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56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ED789C-57B3-5BA0-A1AF-DD7F0B1B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8841E56-F3E3-1E3C-966D-78C02D1E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模型訓練結果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8A31AFD-93DA-B04F-6BE0-C59D9BC9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5EA5309-5D78-4C3F-98C9-4E21BE18E067}" type="slidenum">
              <a:rPr lang="en-US" altLang="zh-TW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altLang="zh-TW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8" name="圖片 17" descr="一張含有 行, 圖表, 繪圖, 文字 的圖片&#10;&#10;AI 產生的內容可能不正確。">
            <a:extLst>
              <a:ext uri="{FF2B5EF4-FFF2-40B4-BE49-F238E27FC236}">
                <a16:creationId xmlns:a16="http://schemas.microsoft.com/office/drawing/2014/main" id="{985309AC-7ABA-E408-62A5-7A74A3077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3" r="66624" b="-1"/>
          <a:stretch>
            <a:fillRect/>
          </a:stretch>
        </p:blipFill>
        <p:spPr>
          <a:xfrm>
            <a:off x="997527" y="2225525"/>
            <a:ext cx="3053359" cy="3045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圖片 21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5413FD77-D8EF-A965-78A6-2B6A752F0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0" y="588241"/>
            <a:ext cx="7210136" cy="5768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6093E05-BC68-F7D8-01ED-086F4C0160ED}"/>
              </a:ext>
            </a:extLst>
          </p:cNvPr>
          <p:cNvSpPr txBox="1"/>
          <p:nvPr/>
        </p:nvSpPr>
        <p:spPr>
          <a:xfrm>
            <a:off x="664039" y="5374342"/>
            <a:ext cx="377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 after training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epochs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C3E2E3A8-3A64-4D3A-772E-7A1BFC89E264}"/>
              </a:ext>
            </a:extLst>
          </p:cNvPr>
          <p:cNvGrpSpPr/>
          <p:nvPr/>
        </p:nvGrpSpPr>
        <p:grpSpPr>
          <a:xfrm>
            <a:off x="5386161" y="1697921"/>
            <a:ext cx="6385215" cy="971777"/>
            <a:chOff x="5386161" y="1697921"/>
            <a:chExt cx="6385215" cy="971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00210CF5-0359-00DB-7FC3-103315F45A7E}"/>
                    </a:ext>
                  </a:extLst>
                </p:cNvPr>
                <p:cNvSpPr txBox="1"/>
                <p:nvPr/>
              </p:nvSpPr>
              <p:spPr>
                <a:xfrm>
                  <a:off x="5386161" y="1705091"/>
                  <a:ext cx="27801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投球位置預測準確率</a:t>
                  </a:r>
                  <a14:m>
                    <m:oMath xmlns:m="http://schemas.openxmlformats.org/officeDocument/2006/math">
                      <m:r>
                        <a:rPr lang="zh-TW" altLang="en-US" b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≈</m:t>
                      </m:r>
                    </m:oMath>
                  </a14:m>
                  <a:endPara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00210CF5-0359-00DB-7FC3-103315F45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6161" y="1705091"/>
                  <a:ext cx="278014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74" t="-10000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E243E98-6D1E-74E3-82BB-FEE98D9CAC37}"/>
                    </a:ext>
                  </a:extLst>
                </p:cNvPr>
                <p:cNvSpPr txBox="1"/>
                <p:nvPr/>
              </p:nvSpPr>
              <p:spPr>
                <a:xfrm>
                  <a:off x="9148250" y="1697921"/>
                  <a:ext cx="26231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球種預測準確率</a:t>
                  </a:r>
                  <a14:m>
                    <m:oMath xmlns:m="http://schemas.openxmlformats.org/officeDocument/2006/math">
                      <m:r>
                        <a:rPr lang="zh-TW" altLang="en-US" sz="2000" b="1" dirty="0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endPara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E243E98-6D1E-74E3-82BB-FEE98D9CA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8250" y="1697921"/>
                  <a:ext cx="2623126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2093" t="-3077" b="-230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B0132C4C-AEFC-807E-AEC9-E09B0CF03A90}"/>
                    </a:ext>
                  </a:extLst>
                </p:cNvPr>
                <p:cNvSpPr txBox="1"/>
                <p:nvPr/>
              </p:nvSpPr>
              <p:spPr>
                <a:xfrm>
                  <a:off x="6342125" y="2146478"/>
                  <a:ext cx="849745" cy="5232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1" i="0" dirty="0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𝟕𝟎</m:t>
                        </m:r>
                        <m:r>
                          <a:rPr lang="en-US" altLang="zh-TW" sz="2800" b="1" i="0" dirty="0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zh-TW" altLang="en-US" sz="2800" b="1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B0132C4C-AEFC-807E-AEC9-E09B0CF03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125" y="2146478"/>
                  <a:ext cx="849745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18B8F556-2928-7BBD-5770-3B73F033292C}"/>
                    </a:ext>
                  </a:extLst>
                </p:cNvPr>
                <p:cNvSpPr txBox="1"/>
                <p:nvPr/>
              </p:nvSpPr>
              <p:spPr>
                <a:xfrm>
                  <a:off x="9893508" y="2146478"/>
                  <a:ext cx="1030639" cy="5232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sz="2800" b="1" dirty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TW" sz="2800" b="1" dirty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sz="2800" b="1" dirty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zh-TW" altLang="en-US" sz="2800" b="1" dirty="0">
                    <a:solidFill>
                      <a:srgbClr val="80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18B8F556-2928-7BBD-5770-3B73F03329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3508" y="2146478"/>
                  <a:ext cx="103063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6007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C3095-8FA5-60ED-5623-AC8881975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72C8CA-DC0D-6460-D2F1-48924DAF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分析脈絡：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8E2E47B-FDE8-EA7E-333B-5C1C53B8B3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6931" y="1606696"/>
            <a:ext cx="7011663" cy="435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 hangingPunct="0">
              <a:lnSpc>
                <a:spcPct val="150000"/>
              </a:lnSpc>
              <a:buNone/>
            </a:pPr>
            <a:r>
              <a:rPr lang="zh-TW" altLang="en-US" sz="1400" b="1" dirty="0"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引入</a:t>
            </a:r>
            <a:r>
              <a:rPr lang="en-US" altLang="zh-TW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RE24</a:t>
            </a:r>
            <a:r>
              <a:rPr lang="en-US" altLang="zh-TW" sz="1400" b="1" dirty="0"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 algn="just" hangingPunct="0">
              <a:lnSpc>
                <a:spcPct val="150000"/>
              </a:lnSpc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除了預測配球的難易度以外，配球結果的好壞更是決定一位捕手是否稱職的重點。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 hangingPunct="0">
              <a:lnSpc>
                <a:spcPct val="150000"/>
              </a:lnSpc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我們採用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Rebas.tw Open Data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內的「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RE24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」數據，計算出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Average_PA_RE24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，透過檢視該名捕手宏觀上每次打席平均的得分期望值，作為判斷該名捕手每次決策收穫結果的好壞。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 hangingPunct="0">
              <a:lnSpc>
                <a:spcPct val="200000"/>
              </a:lnSpc>
              <a:buNone/>
            </a:pPr>
            <a:r>
              <a:rPr lang="zh-TW" altLang="en-US" sz="14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單⼀打席</a:t>
            </a:r>
            <a:r>
              <a:rPr lang="en-US" altLang="zh-TW" sz="14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RE24</a:t>
            </a:r>
            <a:r>
              <a:rPr lang="zh-TW" altLang="en-US" sz="14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14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打席完成時球隊的</a:t>
            </a:r>
            <a:r>
              <a:rPr lang="en-US" altLang="zh-TW" sz="14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 - </a:t>
            </a:r>
            <a:r>
              <a:rPr lang="zh-TW" altLang="en-US" sz="14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打席開始前球隊的</a:t>
            </a:r>
            <a:r>
              <a:rPr lang="en-US" altLang="zh-TW" sz="14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 + </a:t>
            </a:r>
            <a:r>
              <a:rPr lang="zh-TW" altLang="en-US" sz="14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球隊得分</a:t>
            </a:r>
            <a:endParaRPr lang="en-US" altLang="zh-TW" sz="1400" b="1" dirty="0">
              <a:solidFill>
                <a:srgbClr val="8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 hangingPunct="0">
              <a:lnSpc>
                <a:spcPct val="150000"/>
              </a:lnSpc>
              <a:buNone/>
            </a:pPr>
            <a:r>
              <a:rPr lang="zh-TW" altLang="en-US" sz="1400" b="1" dirty="0"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分析：</a:t>
            </a:r>
            <a:endParaRPr lang="en-US" altLang="zh-TW" sz="1400" b="1" dirty="0">
              <a:solidFill>
                <a:srgbClr val="8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 hangingPunct="0">
              <a:lnSpc>
                <a:spcPct val="150000"/>
              </a:lnSpc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我們的做法是利用先前訓練並學習全聯盟配球策略的模型，檢視、比較每個捕手的配球邏輯，會得到該捕手的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Average_Loss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，當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Average_Loss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越小，代表我們的模型越簡單的猜到該名捕手的配球邏輯，換句話說，該名捕手的配球更容易被模型破解。再加上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Average_PA_RE24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，即可綜合性的比較每個捕手的配球價值。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D00B298-ECBE-5A2D-BB9C-D3DBE725350A}"/>
              </a:ext>
            </a:extLst>
          </p:cNvPr>
          <p:cNvGrpSpPr/>
          <p:nvPr/>
        </p:nvGrpSpPr>
        <p:grpSpPr>
          <a:xfrm>
            <a:off x="7712275" y="1750844"/>
            <a:ext cx="4479725" cy="3615596"/>
            <a:chOff x="7712275" y="1750844"/>
            <a:chExt cx="4479725" cy="3615596"/>
          </a:xfrm>
        </p:grpSpPr>
        <p:pic>
          <p:nvPicPr>
            <p:cNvPr id="5" name="圖片 4" descr="一張含有 文字, 螢幕擷取畫面, 數字, 字型 的圖片&#10;&#10;AI 產生的內容可能不正確。">
              <a:extLst>
                <a:ext uri="{FF2B5EF4-FFF2-40B4-BE49-F238E27FC236}">
                  <a16:creationId xmlns:a16="http://schemas.microsoft.com/office/drawing/2014/main" id="{7792794E-70BC-1265-44E2-80AE89E6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2275" y="1750844"/>
              <a:ext cx="4479725" cy="3356312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400C2B0-A0EB-9FCB-565E-76DE38AFBE92}"/>
                </a:ext>
              </a:extLst>
            </p:cNvPr>
            <p:cNvSpPr txBox="1"/>
            <p:nvPr/>
          </p:nvSpPr>
          <p:spPr>
            <a:xfrm>
              <a:off x="8779835" y="5104830"/>
              <a:ext cx="23446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(Cited from Rebas </a:t>
              </a:r>
              <a:r>
                <a:rPr lang="zh-TW" altLang="en-US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野球革命 官網</a:t>
              </a:r>
              <a:r>
                <a:rPr lang="en-US" altLang="zh-TW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67025320-0C8F-E068-3939-70DFEB42DECB}"/>
              </a:ext>
            </a:extLst>
          </p:cNvPr>
          <p:cNvSpPr/>
          <p:nvPr/>
        </p:nvSpPr>
        <p:spPr>
          <a:xfrm>
            <a:off x="1124412" y="3678669"/>
            <a:ext cx="5976699" cy="4696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62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F6971-D716-841E-A245-2D525F6D8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D161DFD-2757-F358-8046-E8A43BC4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992" y="1808164"/>
            <a:ext cx="8506016" cy="486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EA045D9-D811-366B-3AEF-625F545A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：CPBL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捕手配球綜合分析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B7EB48A-4FB6-F5EA-77B4-52037025AE61}"/>
              </a:ext>
            </a:extLst>
          </p:cNvPr>
          <p:cNvCxnSpPr>
            <a:cxnSpLocks/>
          </p:cNvCxnSpPr>
          <p:nvPr/>
        </p:nvCxnSpPr>
        <p:spPr>
          <a:xfrm>
            <a:off x="838200" y="1562100"/>
            <a:ext cx="0" cy="4533900"/>
          </a:xfrm>
          <a:prstGeom prst="straightConnector1">
            <a:avLst/>
          </a:prstGeom>
          <a:ln w="28575">
            <a:solidFill>
              <a:srgbClr val="8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128CBC0-8981-A62D-B5BD-7A36CE0909D4}"/>
              </a:ext>
            </a:extLst>
          </p:cNvPr>
          <p:cNvCxnSpPr>
            <a:cxnSpLocks/>
          </p:cNvCxnSpPr>
          <p:nvPr/>
        </p:nvCxnSpPr>
        <p:spPr>
          <a:xfrm flipV="1">
            <a:off x="838200" y="1549400"/>
            <a:ext cx="10953750" cy="23812"/>
          </a:xfrm>
          <a:prstGeom prst="straightConnector1">
            <a:avLst/>
          </a:prstGeom>
          <a:ln w="28575">
            <a:solidFill>
              <a:srgbClr val="8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E174D6D-9A03-1801-BAA4-223FAC1C263E}"/>
              </a:ext>
            </a:extLst>
          </p:cNvPr>
          <p:cNvSpPr txBox="1"/>
          <p:nvPr/>
        </p:nvSpPr>
        <p:spPr>
          <a:xfrm>
            <a:off x="9956800" y="1808164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越難預測配球策略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885FE02-A16F-128D-9E5D-80DCAB4DE21F}"/>
              </a:ext>
            </a:extLst>
          </p:cNvPr>
          <p:cNvSpPr txBox="1"/>
          <p:nvPr/>
        </p:nvSpPr>
        <p:spPr>
          <a:xfrm>
            <a:off x="158749" y="6242884"/>
            <a:ext cx="224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越好的平均配球結果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9DB9C9-3F8A-3ECB-C53A-0EE05A39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700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45955-0D62-72A6-E944-445CD10E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440693-BC45-3B3C-5E5D-61AEBF34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：CPBL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捕手配球綜合分析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55BE52-B32D-F497-A654-038E9E1B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82" y="1847850"/>
            <a:ext cx="6611843" cy="4351338"/>
          </a:xfrm>
        </p:spPr>
        <p:txBody>
          <a:bodyPr>
            <a:normAutofit fontScale="92500" lnSpcReduction="20000"/>
          </a:bodyPr>
          <a:lstStyle/>
          <a:p>
            <a:pPr marL="342900" indent="-342900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宋嘉翔的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Average_PA_RE24=0.0305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，相較於聯盟平均值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(-0.0194)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以及同隊捕手張閔勳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-0.0531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，代表每個其配球的每個打席會讓球隊的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掉分期望值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0.0499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，顯示其捕手技能仍待磨練。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張閔勛、戴培峰與高宇杰的價值：這份數據強力背書了這兩位捕手的價值。特別是張閔勛，他在「讓對手猜不到」這件事上做到了極致，同時也繳出了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最好的防守成績單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(-0.0531)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林吳晉瑋的警訊：他的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Average_Loss (1.4098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0.0174)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顯著低於其他人，代表配球習性非常明顯且容易預測。在職業層級，過於好猜的配球通常會付出代價（反映在正值的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RE24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上）。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林岱安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(Loss=1.48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RE24=-0.0146)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在我們的分析中顯示他的捕手技能處於整個聯盟的平均水準，甚至相較於同隊捕手戴培峰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(Loss=1.56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RE24=-0.0319)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，他的配球更好預測，平均結果也較差，僅略勝同隊捕手豊暐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(Loss=1.50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RE24=-0.0124)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88887F-2023-16E5-D9DA-D9E10C08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3665C2-4A03-086A-85D1-D37FF8119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125" y="1657584"/>
            <a:ext cx="4675593" cy="26714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1CA2AF-7361-B700-2A11-EBA31A8BC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2" r="-62"/>
          <a:stretch>
            <a:fillRect/>
          </a:stretch>
        </p:blipFill>
        <p:spPr>
          <a:xfrm>
            <a:off x="7475325" y="4329032"/>
            <a:ext cx="4612387" cy="22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83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5D334-0185-4B05-ED04-EC67CF7A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5176C-AC83-1C19-869F-C3F2E656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商業價值與未來展望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FA180E-A71F-E46C-52F8-1EDAFB83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61700" cy="4849168"/>
          </a:xfrm>
        </p:spPr>
        <p:txBody>
          <a:bodyPr>
            <a:normAutofit/>
          </a:bodyPr>
          <a:lstStyle/>
          <a:p>
            <a:pPr marL="342900" indent="-342900" hangingPunct="0">
              <a:buFont typeface="+mj-lt"/>
              <a:buAutoNum type="arabicPeriod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</a:t>
            </a:r>
            <a:r>
              <a:rPr lang="zh-TW" altLang="en-US" sz="20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捕手輪替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的最佳策略：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我們的分析顯示「張閔勳」的配球價值很高。但這是因為他本身很強，還是因為他總是搭配到威能帝和魔神樂？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一個捕手的價值，是否會因為搭配的</a:t>
            </a:r>
            <a:r>
              <a:rPr lang="zh-TW" altLang="en-US" sz="14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投手類型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而改變？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我們可以找出「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1+1 &gt; 2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」的黃金搭檔（例如：高宇杰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德保拉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RE24 -0.15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我們也可以找出「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1+1 &lt; 2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」的糟糕組合（例如：高宇杰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菜鳥投手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RE24 +0.10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這能為球隊的先發輪值安排和牛棚調度提供最直接的決策依據。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-457200" hangingPunct="0">
              <a:lnSpc>
                <a:spcPct val="150000"/>
              </a:lnSpc>
              <a:spcBef>
                <a:spcPts val="1000"/>
              </a:spcBef>
              <a:buFont typeface="+mj-lt"/>
              <a:buAutoNum type="arabicPeriod" startAt="2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轉播與娛樂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2" indent="0" hangingPunct="0">
              <a:lnSpc>
                <a:spcPct val="150000"/>
              </a:lnSpc>
              <a:spcBef>
                <a:spcPts val="1000"/>
              </a:spcBef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實務應用層面，本模型可導入賽事轉播系統。透過即時顯示「下一球預測機率」與量化後的「配球價值」，不僅能將抽象的戰術博弈具象化，更賦予觀眾如同場上指揮官的視角。這種數據驅動的觀賽體驗能顯著提升球迷的沈浸感，進而增加轉播收視的黏著度與話題性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8A21DC-F60A-053B-C6AE-7AC1AF42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914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16F4CC-E905-94FA-C9E3-14724B874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8A15D7C-DB83-1A52-D0BF-ACF53076BC06}"/>
              </a:ext>
            </a:extLst>
          </p:cNvPr>
          <p:cNvSpPr txBox="1"/>
          <p:nvPr/>
        </p:nvSpPr>
        <p:spPr>
          <a:xfrm>
            <a:off x="977900" y="152400"/>
            <a:ext cx="644525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</a:rPr>
              <a:t>PART. II</a:t>
            </a:r>
          </a:p>
          <a:p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量化投手球系球威</a:t>
            </a:r>
          </a:p>
          <a:p>
            <a:endParaRPr lang="zh-TW" alt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DA60F4D-98D9-4377-4B11-897C7C8B87A0}"/>
              </a:ext>
            </a:extLst>
          </p:cNvPr>
          <p:cNvCxnSpPr/>
          <p:nvPr/>
        </p:nvCxnSpPr>
        <p:spPr>
          <a:xfrm>
            <a:off x="584200" y="4622800"/>
            <a:ext cx="1125855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2" descr="卡通棒球图标运动装饰PNG图片素材下载_图片编号7424965-PNG素材网">
            <a:extLst>
              <a:ext uri="{FF2B5EF4-FFF2-40B4-BE49-F238E27FC236}">
                <a16:creationId xmlns:a16="http://schemas.microsoft.com/office/drawing/2014/main" id="{CC4D7A18-01DE-7D00-5FDB-C16B6D57D3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3258143-5D6A-2683-1E6D-5ACBEC747085}"/>
              </a:ext>
            </a:extLst>
          </p:cNvPr>
          <p:cNvGrpSpPr/>
          <p:nvPr/>
        </p:nvGrpSpPr>
        <p:grpSpPr>
          <a:xfrm>
            <a:off x="8901700" y="-1596219"/>
            <a:ext cx="4320000" cy="4320000"/>
            <a:chOff x="7442200" y="908050"/>
            <a:chExt cx="2880000" cy="2880000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74B3AB6A-FCD4-5B52-B7AD-A504E6C5A718}"/>
                </a:ext>
              </a:extLst>
            </p:cNvPr>
            <p:cNvSpPr/>
            <p:nvPr/>
          </p:nvSpPr>
          <p:spPr>
            <a:xfrm>
              <a:off x="7442200" y="908050"/>
              <a:ext cx="2880000" cy="288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66E842A2-FBC6-B88A-043A-D752D29BC384}"/>
                </a:ext>
              </a:extLst>
            </p:cNvPr>
            <p:cNvSpPr/>
            <p:nvPr/>
          </p:nvSpPr>
          <p:spPr>
            <a:xfrm>
              <a:off x="7630475" y="1103781"/>
              <a:ext cx="2520000" cy="252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119EFED3-8EF1-E29F-40FF-098B12896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566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B6C2-DCC8-DE9F-9D5C-927E7F3D6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164DB-7D38-18F5-042E-78BE48A1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研究目標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量化投手「球系」價值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884212-639C-CE86-B83A-29080BE2A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53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既然已有現有的模型，我們希望能夠延伸出一些有意思的題目。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既然我們現有關鍵的兩項指標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「可預測性 」</a:t>
            </a:r>
            <a:r>
              <a:rPr lang="zh-TW" altLang="en-US" sz="20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sz="20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「配球價值 」</a:t>
            </a:r>
            <a:endParaRPr lang="en-US" altLang="zh-TW" sz="2000" b="1" dirty="0">
              <a:solidFill>
                <a:srgbClr val="800000"/>
              </a:solidFill>
              <a:highlight>
                <a:srgbClr val="E5E8EE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我們希望利用這兩項指標，分析投手的球系球威，以棒球球種特性分為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Fastball 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直球系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Breaking 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變化系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Off-speed 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變速系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我們提出的假說為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「</a:t>
            </a:r>
            <a:r>
              <a:rPr lang="zh-TW" altLang="en-US" sz="2000" b="1" dirty="0"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既然某投手投出的球種可預測性高且該求收穫的勝率變化好，代表並不是以配球策略出奇制勝，而是該名投手的該球種球威好，導致打者無法有效進攻。</a:t>
            </a:r>
            <a:r>
              <a:rPr lang="zh-TW" altLang="en-US" sz="2000" dirty="0">
                <a:latin typeface="新細明體" panose="02020500000000000000" pitchFamily="18" charset="-120"/>
              </a:rPr>
              <a:t>」</a:t>
            </a:r>
            <a:endParaRPr lang="en-US" altLang="zh-TW" sz="2000" dirty="0">
              <a:latin typeface="新細明體" panose="02020500000000000000" pitchFamily="18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70A2DC-7141-D716-6651-1C88DC69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21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F7ED0-01D1-CB8C-571D-87E647A05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146A01E-3A4D-4A25-4142-B8DADCCB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640" y="1834525"/>
            <a:ext cx="8779270" cy="468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91D715-8BCC-35AF-CB5D-4C36CC2A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215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投手</a:t>
            </a:r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直球系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球威綜合分析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9D7E559-C4F8-7D68-D5E0-09D36A11D58E}"/>
              </a:ext>
            </a:extLst>
          </p:cNvPr>
          <p:cNvCxnSpPr>
            <a:cxnSpLocks/>
          </p:cNvCxnSpPr>
          <p:nvPr/>
        </p:nvCxnSpPr>
        <p:spPr>
          <a:xfrm>
            <a:off x="838200" y="1562100"/>
            <a:ext cx="0" cy="4533900"/>
          </a:xfrm>
          <a:prstGeom prst="straightConnector1">
            <a:avLst/>
          </a:prstGeom>
          <a:ln w="28575">
            <a:solidFill>
              <a:srgbClr val="8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80A3E0A-EFA8-3A14-F40F-FD798E550F33}"/>
              </a:ext>
            </a:extLst>
          </p:cNvPr>
          <p:cNvCxnSpPr>
            <a:cxnSpLocks/>
          </p:cNvCxnSpPr>
          <p:nvPr/>
        </p:nvCxnSpPr>
        <p:spPr>
          <a:xfrm flipV="1">
            <a:off x="838200" y="1549400"/>
            <a:ext cx="10953750" cy="23812"/>
          </a:xfrm>
          <a:prstGeom prst="straightConnector1">
            <a:avLst/>
          </a:prstGeom>
          <a:ln w="28575">
            <a:solidFill>
              <a:srgbClr val="8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AC7E88-D1C9-88E8-A0D2-B45C7EFA7BCD}"/>
              </a:ext>
            </a:extLst>
          </p:cNvPr>
          <p:cNvSpPr txBox="1"/>
          <p:nvPr/>
        </p:nvSpPr>
        <p:spPr>
          <a:xfrm>
            <a:off x="10199967" y="1623367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越難預測配球策略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7FBD45F-0A02-5E39-316A-F5825E23C2B8}"/>
              </a:ext>
            </a:extLst>
          </p:cNvPr>
          <p:cNvSpPr txBox="1"/>
          <p:nvPr/>
        </p:nvSpPr>
        <p:spPr>
          <a:xfrm>
            <a:off x="158749" y="6242884"/>
            <a:ext cx="224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</a:t>
            </a:r>
            <a:r>
              <a:rPr lang="zh-TW" altLang="en-US" b="1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好的平均配</a:t>
            </a:r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3AE1EA0-859B-3CEB-BDE8-330A7D73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13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D66C4-735F-FF6D-13CD-93B8C6753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3AEFFC-F395-E76C-37BF-D2C3EF99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12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投手</a:t>
            </a:r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直球系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球威分析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C1BBFE-0B66-35D5-BDF6-F329BC0B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21410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分析基準：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1.475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RE24 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-0.036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第三象限：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易預測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價值高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古林睿煬、曾峻岳、伍鐸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這些投手的直球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容易被預測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結果卻非常好。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打者就算知道他們要投直球，依然打不好。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這是聯盟頂級的「直球球威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(Stuff)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第四象限：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難預測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價值高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富藍戈、銳歐、髙塩將樹、艾璞樂 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這些投手的直球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難以預測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並且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結果也非常好。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但他們成功地用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配球策略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欺騙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最大化了他們直球的價值。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第二象限：易預測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價值低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王維中、李東洺、鄭凱文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這是最危險的象限。他們的直球容易被預測，而且結果很糟糕。投手容易被打者「鎖定」，且球威無法彌補。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第一象限：難預測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價值低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肯特、魏碩成、布雷克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這些投手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不按牌理出牌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，但這些「驚喜」的直球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並沒有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帶來好處，打席的結果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很差。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EAA679-2D90-E496-EBEF-A69D7AD6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18</a:t>
            </a:fld>
            <a:endParaRPr lang="zh-TW" altLang="en-US" dirty="0"/>
          </a:p>
        </p:txBody>
      </p:sp>
      <p:pic>
        <p:nvPicPr>
          <p:cNvPr id="6" name="圖片 5" descr="一張含有 文字, 螢幕擷取畫面, 陳列, 字型 的圖片&#10;&#10;AI 產生的內容可能不正確。">
            <a:extLst>
              <a:ext uri="{FF2B5EF4-FFF2-40B4-BE49-F238E27FC236}">
                <a16:creationId xmlns:a16="http://schemas.microsoft.com/office/drawing/2014/main" id="{82628532-9D3A-DAD5-6324-5F23D66A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521110"/>
            <a:ext cx="5479209" cy="501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3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8077-7AD1-285A-55B7-F8E29C542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63605B9-5FE8-3934-734B-37B38AB2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10" y="1978361"/>
            <a:ext cx="8823129" cy="468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3F8C8D-6DE4-4802-2F70-EE3D51F2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215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投手</a:t>
            </a:r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變化球系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球威分析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757BA3E-E061-558F-7ADB-5BA12D7590AB}"/>
              </a:ext>
            </a:extLst>
          </p:cNvPr>
          <p:cNvCxnSpPr>
            <a:cxnSpLocks/>
          </p:cNvCxnSpPr>
          <p:nvPr/>
        </p:nvCxnSpPr>
        <p:spPr>
          <a:xfrm>
            <a:off x="838200" y="1562100"/>
            <a:ext cx="0" cy="4533900"/>
          </a:xfrm>
          <a:prstGeom prst="straightConnector1">
            <a:avLst/>
          </a:prstGeom>
          <a:ln w="28575">
            <a:solidFill>
              <a:srgbClr val="8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53EC5C7-6F59-7A73-020C-E270EC21AB9F}"/>
              </a:ext>
            </a:extLst>
          </p:cNvPr>
          <p:cNvCxnSpPr>
            <a:cxnSpLocks/>
          </p:cNvCxnSpPr>
          <p:nvPr/>
        </p:nvCxnSpPr>
        <p:spPr>
          <a:xfrm flipV="1">
            <a:off x="838200" y="1549400"/>
            <a:ext cx="10953750" cy="23812"/>
          </a:xfrm>
          <a:prstGeom prst="straightConnector1">
            <a:avLst/>
          </a:prstGeom>
          <a:ln w="28575">
            <a:solidFill>
              <a:srgbClr val="8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8A911DA-980C-4D85-07FC-322DEF6F1F78}"/>
              </a:ext>
            </a:extLst>
          </p:cNvPr>
          <p:cNvSpPr txBox="1"/>
          <p:nvPr/>
        </p:nvSpPr>
        <p:spPr>
          <a:xfrm>
            <a:off x="10199967" y="1623367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越難預測配球策略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0F9E6E1-BE51-FE8C-6CA8-E4D5F14E7CB3}"/>
              </a:ext>
            </a:extLst>
          </p:cNvPr>
          <p:cNvSpPr txBox="1"/>
          <p:nvPr/>
        </p:nvSpPr>
        <p:spPr>
          <a:xfrm>
            <a:off x="158749" y="6242884"/>
            <a:ext cx="224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</a:t>
            </a:r>
            <a:r>
              <a:rPr lang="zh-TW" altLang="en-US" b="1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好的平均配</a:t>
            </a:r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FCED86-9651-6DDD-44FE-AD07131A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46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BA700-0B42-DA9F-9724-0D23F4437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A974CD0-2DD6-0D6C-F6A3-FC886D22B10C}"/>
              </a:ext>
            </a:extLst>
          </p:cNvPr>
          <p:cNvSpPr txBox="1"/>
          <p:nvPr/>
        </p:nvSpPr>
        <p:spPr>
          <a:xfrm>
            <a:off x="406400" y="-138541"/>
            <a:ext cx="62039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</a:rPr>
              <a:t>OUTLINE</a:t>
            </a:r>
            <a:endParaRPr lang="zh-TW" altLang="en-US" sz="4000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AutoShape 2" descr="卡通棒球图标运动装饰PNG图片素材下载_图片编号7424965-PNG素材网">
            <a:extLst>
              <a:ext uri="{FF2B5EF4-FFF2-40B4-BE49-F238E27FC236}">
                <a16:creationId xmlns:a16="http://schemas.microsoft.com/office/drawing/2014/main" id="{FF9E284E-BC03-6775-CB39-E84AB9A51E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A2613A7-AC99-111C-05DB-6CCD3A9D4833}"/>
              </a:ext>
            </a:extLst>
          </p:cNvPr>
          <p:cNvGrpSpPr/>
          <p:nvPr/>
        </p:nvGrpSpPr>
        <p:grpSpPr>
          <a:xfrm>
            <a:off x="8901700" y="-1596219"/>
            <a:ext cx="4320000" cy="4320000"/>
            <a:chOff x="7442200" y="908050"/>
            <a:chExt cx="2880000" cy="2880000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CD25C94-AFD6-DED5-363C-82A54E1C4A79}"/>
                </a:ext>
              </a:extLst>
            </p:cNvPr>
            <p:cNvSpPr/>
            <p:nvPr/>
          </p:nvSpPr>
          <p:spPr>
            <a:xfrm>
              <a:off x="7442200" y="908050"/>
              <a:ext cx="2880000" cy="288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8E0DBFB-5123-B45B-8289-C22C9DE0B489}"/>
                </a:ext>
              </a:extLst>
            </p:cNvPr>
            <p:cNvSpPr/>
            <p:nvPr/>
          </p:nvSpPr>
          <p:spPr>
            <a:xfrm>
              <a:off x="7630475" y="1103781"/>
              <a:ext cx="2520000" cy="252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9008747D-619F-C934-5048-675BB836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2</a:t>
            </a:fld>
            <a:endParaRPr lang="zh-TW" altLang="en-US"/>
          </a:p>
        </p:txBody>
      </p: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70E2FB3B-1AEC-4ECA-C60B-76717B4A5989}"/>
              </a:ext>
            </a:extLst>
          </p:cNvPr>
          <p:cNvCxnSpPr>
            <a:cxnSpLocks/>
          </p:cNvCxnSpPr>
          <p:nvPr/>
        </p:nvCxnSpPr>
        <p:spPr>
          <a:xfrm>
            <a:off x="466725" y="2997200"/>
            <a:ext cx="1125855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3A2955B-19B5-F813-A5C0-B050C1FFD438}"/>
              </a:ext>
            </a:extLst>
          </p:cNvPr>
          <p:cNvGrpSpPr/>
          <p:nvPr/>
        </p:nvGrpSpPr>
        <p:grpSpPr>
          <a:xfrm>
            <a:off x="438150" y="3101846"/>
            <a:ext cx="11753850" cy="3111759"/>
            <a:chOff x="304800" y="3022600"/>
            <a:chExt cx="11753850" cy="3111759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4F7D565-F74A-6DEF-0484-E1DD483A45F2}"/>
                </a:ext>
              </a:extLst>
            </p:cNvPr>
            <p:cNvSpPr txBox="1"/>
            <p:nvPr/>
          </p:nvSpPr>
          <p:spPr>
            <a:xfrm>
              <a:off x="304800" y="3022600"/>
              <a:ext cx="1175385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60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PART.I</a:t>
              </a:r>
              <a:r>
                <a:rPr lang="zh-TW" altLang="en-US" sz="60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     </a:t>
              </a:r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基於 </a:t>
              </a:r>
              <a:r>
                <a:rPr lang="en-US" altLang="zh-TW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LSTM</a:t>
              </a:r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模型量化捕手配球價值</a:t>
              </a:r>
              <a:endPara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CBB9E2B-473E-8DB5-B8F9-68F243DEB290}"/>
                </a:ext>
              </a:extLst>
            </p:cNvPr>
            <p:cNvSpPr txBox="1"/>
            <p:nvPr/>
          </p:nvSpPr>
          <p:spPr>
            <a:xfrm>
              <a:off x="304800" y="4038263"/>
              <a:ext cx="1175385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60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PART.I I</a:t>
              </a:r>
              <a:r>
                <a:rPr lang="zh-TW" altLang="en-US" sz="60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     </a:t>
              </a:r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延伸分析聯盟投手球系球威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5A9922B-D439-7398-2A32-411228627CDB}"/>
                </a:ext>
              </a:extLst>
            </p:cNvPr>
            <p:cNvSpPr txBox="1"/>
            <p:nvPr/>
          </p:nvSpPr>
          <p:spPr>
            <a:xfrm>
              <a:off x="304800" y="5118696"/>
              <a:ext cx="1162685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60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PART.I I</a:t>
              </a:r>
              <a:r>
                <a:rPr lang="zh-TW" altLang="en-US" sz="60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 </a:t>
              </a:r>
              <a:r>
                <a:rPr lang="en-US" altLang="zh-TW" sz="60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I</a:t>
              </a:r>
              <a:r>
                <a:rPr lang="zh-TW" altLang="en-US" sz="60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      </a:t>
              </a:r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 </a:t>
              </a:r>
              <a:r>
                <a:rPr lang="en-US" altLang="zh-TW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Markov Chain</a:t>
              </a:r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分析投球策略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920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08BE3-AACA-474E-4E81-2600DBF6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A761C-BC48-81CB-216B-105CF1A4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12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投手</a:t>
            </a:r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變化球系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球威分析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A98A30-10AB-ED43-EB79-AA0DE7E3F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21410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分析基準：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1.493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RE24 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-0.038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第三象限：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易預測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價值高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勝騎士、德保拉、鄭凱文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這些投手的變化球（滑球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曲球）非常制式化（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&lt; 1.493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），但極度有效（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RE24 &lt; -0.06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他們擁有聯盟頂級的「變化球武器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(Weapon)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第四象限：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難預測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價值高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艾璞樂、羅戈、銳歐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這些投手使用變化球的時機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非常刁鑽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&gt; 1.493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），並且成功地欺騙了打者，取得了頂尖的成果</a:t>
            </a:r>
            <a:r>
              <a:rPr lang="zh-TW" altLang="en-US" sz="1600" b="1" dirty="0"/>
              <a:t>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根據我們的模型，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艾璞樂和銳歐在這份分析中「直球系」和「變化系」都出現在第四象限，顯示他們是極度難以預測且球威好的投手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第一、第二象限：球威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策略不佳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威能帝、象騎士、江國豪、陳柏清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他們的變化球策略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難以預測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結果不佳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86DF9C-44E5-9DED-251F-A4E8F808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5496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20387-98D1-E4D4-A089-1AFCE479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7AEBC8A-DD7F-8641-4FB9-DC3726FD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39" y="1834525"/>
            <a:ext cx="9608672" cy="468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921C55-B915-D9C2-47E1-BDFB9698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215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投手</a:t>
            </a:r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變速球系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球威分析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64C9FCF-4E8E-6287-E714-A1FA149E5213}"/>
              </a:ext>
            </a:extLst>
          </p:cNvPr>
          <p:cNvCxnSpPr>
            <a:cxnSpLocks/>
          </p:cNvCxnSpPr>
          <p:nvPr/>
        </p:nvCxnSpPr>
        <p:spPr>
          <a:xfrm>
            <a:off x="838200" y="1562100"/>
            <a:ext cx="0" cy="4533900"/>
          </a:xfrm>
          <a:prstGeom prst="straightConnector1">
            <a:avLst/>
          </a:prstGeom>
          <a:ln w="28575">
            <a:solidFill>
              <a:srgbClr val="8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9EA837D-05C7-7506-1110-E98AEDCAF2C9}"/>
              </a:ext>
            </a:extLst>
          </p:cNvPr>
          <p:cNvCxnSpPr>
            <a:cxnSpLocks/>
          </p:cNvCxnSpPr>
          <p:nvPr/>
        </p:nvCxnSpPr>
        <p:spPr>
          <a:xfrm flipV="1">
            <a:off x="838200" y="1549400"/>
            <a:ext cx="10953750" cy="23812"/>
          </a:xfrm>
          <a:prstGeom prst="straightConnector1">
            <a:avLst/>
          </a:prstGeom>
          <a:ln w="28575">
            <a:solidFill>
              <a:srgbClr val="8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08FED2-9165-65BB-ABDE-CDD7F2C39DC5}"/>
              </a:ext>
            </a:extLst>
          </p:cNvPr>
          <p:cNvSpPr txBox="1"/>
          <p:nvPr/>
        </p:nvSpPr>
        <p:spPr>
          <a:xfrm>
            <a:off x="10199967" y="1623367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越難預測配球策略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9EFCBC-AF7F-3554-49F6-2E070CE64B06}"/>
              </a:ext>
            </a:extLst>
          </p:cNvPr>
          <p:cNvSpPr txBox="1"/>
          <p:nvPr/>
        </p:nvSpPr>
        <p:spPr>
          <a:xfrm>
            <a:off x="158749" y="6242884"/>
            <a:ext cx="224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</a:t>
            </a:r>
            <a:r>
              <a:rPr lang="zh-TW" altLang="en-US" b="1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好的平均配</a:t>
            </a:r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球結果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88C2565-C77E-7C1F-7122-C3379DD8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292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5E693-AA63-E6FD-814A-2E0C7C809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40BC8-9356-B493-3FD0-D794DADC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12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投手</a:t>
            </a:r>
            <a:r>
              <a:rPr lang="zh-TW" altLang="en-US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變速球系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球威分析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FAF03D-8094-5852-D007-37B1860C3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21410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分析基準：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1.625 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RE24 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中位數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-0.016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但須注意，變速球系球威分析因樣本數過少，能夠被篩選入模型的投手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含有變速球系的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PA&gt;50)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可能是本身在聯盟強度即高於平均，因此可以累積足夠的樣本，單就投手變速球系球威分析而言，可能無法反映真實情況。</a:t>
            </a:r>
            <a:endParaRPr lang="en-US" altLang="zh-TW" sz="1600" b="1" dirty="0">
              <a:solidFill>
                <a:srgbClr val="8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第三象限：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易預測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價值高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勝騎士、德保拉、魔神樂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尤其是勝騎士和德保拉，他們在「變化系」和「變速系」都展現了易預測、價值高的特性，顯示他們擁有多種頂級武器。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第四象限：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難預測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價值高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艾璞樂、鳥松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再次看到艾璞樂。他的「直球」、「變化球」和「變速球」全部都落在第四象限。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根據我們的模型，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艾璞樂是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 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年驗證集中，擁有最頂級、最難預測、且最高價值的投手之一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第一、第二象限：球威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策略不佳</a:t>
            </a: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威能帝、魏碩成、肯特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這些投手的變速系球路，無論是「可預測」還是「難預測」，其最終的打席結果都是負面的。根據我們的模型，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肯特的「直球」和「變速球」皆落在第一象限，即難預測但價值低，可見其配球策略較特別，但仍未收到好的成效。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58FBD-140D-4385-65F2-8DD0AF8A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698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20970-C256-F02A-2840-B4EA8A422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E80F2DB-5EEA-AA71-37C4-8C0E1324D262}"/>
              </a:ext>
            </a:extLst>
          </p:cNvPr>
          <p:cNvSpPr txBox="1"/>
          <p:nvPr/>
        </p:nvSpPr>
        <p:spPr>
          <a:xfrm>
            <a:off x="977900" y="152400"/>
            <a:ext cx="70040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</a:rPr>
              <a:t>PART. III</a:t>
            </a:r>
          </a:p>
          <a:p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馬可夫鏈應用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CAB1F13-DCAC-2834-0EEF-FF37593C7BC6}"/>
              </a:ext>
            </a:extLst>
          </p:cNvPr>
          <p:cNvCxnSpPr/>
          <p:nvPr/>
        </p:nvCxnSpPr>
        <p:spPr>
          <a:xfrm>
            <a:off x="584200" y="4622800"/>
            <a:ext cx="1125855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2" descr="卡通棒球图标运动装饰PNG图片素材下载_图片编号7424965-PNG素材网">
            <a:extLst>
              <a:ext uri="{FF2B5EF4-FFF2-40B4-BE49-F238E27FC236}">
                <a16:creationId xmlns:a16="http://schemas.microsoft.com/office/drawing/2014/main" id="{8C222BDB-CE2C-92B5-9375-0E484C690C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1F96D14-02E0-9528-BB2E-F1880CCF5D74}"/>
              </a:ext>
            </a:extLst>
          </p:cNvPr>
          <p:cNvGrpSpPr/>
          <p:nvPr/>
        </p:nvGrpSpPr>
        <p:grpSpPr>
          <a:xfrm>
            <a:off x="8901700" y="-1596219"/>
            <a:ext cx="4320000" cy="4320000"/>
            <a:chOff x="7442200" y="908050"/>
            <a:chExt cx="2880000" cy="2880000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FC8846A6-6D1A-50E6-91D6-B82CF7534777}"/>
                </a:ext>
              </a:extLst>
            </p:cNvPr>
            <p:cNvSpPr/>
            <p:nvPr/>
          </p:nvSpPr>
          <p:spPr>
            <a:xfrm>
              <a:off x="7442200" y="908050"/>
              <a:ext cx="2880000" cy="288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66332A5C-6A10-CEB4-1686-A1CA419227EC}"/>
                </a:ext>
              </a:extLst>
            </p:cNvPr>
            <p:cNvSpPr/>
            <p:nvPr/>
          </p:nvSpPr>
          <p:spPr>
            <a:xfrm>
              <a:off x="7630475" y="1103781"/>
              <a:ext cx="2520000" cy="252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480E302C-336B-937A-DD26-EC6B9441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91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9F33-B7ED-477F-7083-623AC1E45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FA3B3A-931E-140A-20B9-03935648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1200" cy="1325563"/>
          </a:xfrm>
        </p:spPr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馬可夫鏈取樣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6EFBD7-5B85-52C2-4AAD-AE7D3F5B1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24</a:t>
            </a:fld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525DD-B4DA-BC58-D4EA-FBA96050F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481062"/>
            <a:ext cx="11531600" cy="4875288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TW" altLang="en-US" sz="1600" b="1" dirty="0">
                <a:solidFill>
                  <a:srgbClr val="8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「棒球比賽宛如一個馬可夫過程。」</a:t>
            </a:r>
            <a:endParaRPr lang="en-US" altLang="zh-TW" sz="1600" b="1" dirty="0">
              <a:solidFill>
                <a:srgbClr val="80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馬可夫鏈（</a:t>
            </a:r>
            <a:r>
              <a:rPr 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Markov Chain）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的核心思想是：「未來」只取決於「現在」。</a:t>
            </a:r>
            <a:endParaRPr lang="en-US" altLang="zh-TW" sz="16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如果將棒球比賽視為隨機過程，這個概念似乎完美契合。一個打席的未來狀態，很大程度上僅依賴「當前狀態」。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馬可夫鏈：量化「情境機率」，我們可以將一個打席定義為一系列「狀態 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State)」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的轉移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狀態</a:t>
            </a:r>
            <a:r>
              <a:rPr 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 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一個狀態可以被定義為「當下的情境」。</a:t>
            </a:r>
            <a:endParaRPr lang="en-US" altLang="zh-TW" sz="16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轉移</a:t>
            </a:r>
            <a:r>
              <a:rPr 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 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投手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捕手的決策導致狀態發生轉移，例如</a:t>
            </a:r>
            <a:r>
              <a:rPr lang="zh-TW" altLang="en-US" sz="1600" b="1" dirty="0">
                <a:solidFill>
                  <a:srgbClr val="8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前兩球的的進壘點和揮擊狀態 </a:t>
            </a:r>
            <a:endParaRPr lang="en-US" altLang="zh-TW" sz="16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機率</a:t>
            </a:r>
            <a:r>
              <a:rPr 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：例如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	(0-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0) -&gt; 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投出 </a:t>
            </a:r>
            <a:r>
              <a:rPr 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FF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</a:t>
            </a:r>
            <a:r>
              <a:rPr 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1號位 -&gt; 被誤判為壞球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機率 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20%)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endParaRPr lang="en-US" altLang="zh-TW" sz="16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914400" lvl="2" indent="0">
              <a:lnSpc>
                <a:spcPct val="130000"/>
              </a:lnSpc>
              <a:buNone/>
            </a:pP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(2-1) -&gt; 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投出 </a:t>
            </a:r>
            <a:r>
              <a:rPr 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FF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</a:t>
            </a:r>
            <a:r>
              <a:rPr 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5號位-&gt; 強擊球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(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機率 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60%)</a:t>
            </a:r>
          </a:p>
          <a:p>
            <a:pPr marL="914400" lvl="2" indent="0">
              <a:lnSpc>
                <a:spcPct val="130000"/>
              </a:lnSpc>
              <a:buNone/>
            </a:pP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(3-2) -&gt; 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上一球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FF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號位好球帶邊緣被判好球，投出 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FO</a:t>
            </a:r>
            <a:r>
              <a:rPr 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挖地瓜-&gt; 揮空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機率 </a:t>
            </a:r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70%)</a:t>
            </a:r>
            <a:endParaRPr lang="en-US" sz="16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透過分析數萬筆數據，馬可夫鏈可以為我們建立一個強大的資料庫。它能告訴我們：</a:t>
            </a:r>
            <a:endParaRPr lang="en-US" altLang="zh-TW" sz="16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zh-TW" altLang="en-US" sz="1600" b="1" dirty="0">
                <a:solidFill>
                  <a:srgbClr val="8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「在某個特定情境下，投速球的平均結果是什麼。」</a:t>
            </a:r>
            <a:endParaRPr lang="en-TW" sz="1600" b="1" dirty="0">
              <a:solidFill>
                <a:srgbClr val="80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1688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5AF1C-9196-3008-08C6-274840C69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D7FD03-8D25-8D00-3538-42C5DE88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25</a:t>
            </a:fld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1DF34-486A-EDDF-D98F-F27B0432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924B07-D0CC-99CB-7DF1-818A23D1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7" name="Picture 6" descr="A diagram of a person's work flow&#10;&#10;AI-generated content may be incorrect.">
            <a:extLst>
              <a:ext uri="{FF2B5EF4-FFF2-40B4-BE49-F238E27FC236}">
                <a16:creationId xmlns:a16="http://schemas.microsoft.com/office/drawing/2014/main" id="{C04547CA-E40F-BF56-62EF-7C05F78C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70" y="0"/>
            <a:ext cx="12205669" cy="68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F81DB-B064-0809-FB82-0C8CC5060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42" y="1471356"/>
            <a:ext cx="4681469" cy="527420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在分支中，透過歷史數據建立不同情況下的</a:t>
            </a:r>
            <a:r>
              <a:rPr lang="en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機率分布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，如球種位置、該位置揮擊率等等。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相較於直接統計歷史數據，利用機率的特性可取樣出多出實際情況的打席數，更方便於歸納和加強投手投球的習性。</a:t>
            </a:r>
            <a:endParaRPr lang="en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</a:t>
            </a:r>
            <a:r>
              <a:rPr lang="en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取樣並篩選出</a:t>
            </a:r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總投球數高於3球的打席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定義三振和軟擊球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包含中度非安打擊球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，都視為</a:t>
            </a:r>
            <a:r>
              <a:rPr lang="en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好的投球序列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而強勁擊球即使出局，在進階數據的觀念中也會被視為 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Bad Ending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2F14D-99FA-B39A-7DF5-49D77D53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42" y="280846"/>
            <a:ext cx="10515600" cy="1325563"/>
          </a:xfrm>
        </p:spPr>
        <p:txBody>
          <a:bodyPr>
            <a:normAutofit/>
          </a:bodyPr>
          <a:lstStyle/>
          <a:p>
            <a:r>
              <a:rPr lang="en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機率分布與取樣</a:t>
            </a:r>
          </a:p>
        </p:txBody>
      </p:sp>
      <p:pic>
        <p:nvPicPr>
          <p:cNvPr id="16" name="Picture 15" descr="A diagram of a graph&#10;&#10;AI-generated content may be incorrect.">
            <a:extLst>
              <a:ext uri="{FF2B5EF4-FFF2-40B4-BE49-F238E27FC236}">
                <a16:creationId xmlns:a16="http://schemas.microsoft.com/office/drawing/2014/main" id="{4E326266-BAE9-41AC-07A3-1DB47EE2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66" t="4965" r="11384" b="2744"/>
          <a:stretch>
            <a:fillRect/>
          </a:stretch>
        </p:blipFill>
        <p:spPr>
          <a:xfrm>
            <a:off x="5426024" y="137163"/>
            <a:ext cx="6765976" cy="2751437"/>
          </a:xfrm>
          <a:prstGeom prst="rect">
            <a:avLst/>
          </a:prstGeom>
        </p:spPr>
      </p:pic>
      <p:pic>
        <p:nvPicPr>
          <p:cNvPr id="17" name="Picture 16" descr="A diagram of a number of percents&#10;&#10;AI-generated content may be incorrect.">
            <a:extLst>
              <a:ext uri="{FF2B5EF4-FFF2-40B4-BE49-F238E27FC236}">
                <a16:creationId xmlns:a16="http://schemas.microsoft.com/office/drawing/2014/main" id="{6078F76D-6383-DACC-6342-083DF1B5F6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38" t="9660" r="11413" b="4965"/>
          <a:stretch>
            <a:fillRect/>
          </a:stretch>
        </p:blipFill>
        <p:spPr>
          <a:xfrm>
            <a:off x="6011934" y="1990688"/>
            <a:ext cx="5798789" cy="2181429"/>
          </a:xfrm>
          <a:prstGeom prst="rect">
            <a:avLst/>
          </a:prstGeom>
        </p:spPr>
      </p:pic>
      <p:pic>
        <p:nvPicPr>
          <p:cNvPr id="7" name="Picture 6" descr="A group of squares with different colored squares&#10;&#10;AI-generated content may be incorrect.">
            <a:extLst>
              <a:ext uri="{FF2B5EF4-FFF2-40B4-BE49-F238E27FC236}">
                <a16:creationId xmlns:a16="http://schemas.microsoft.com/office/drawing/2014/main" id="{159FD41A-A619-E4D3-9F99-50FB8B92E9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059" t="11151" r="12249" b="6561"/>
          <a:stretch>
            <a:fillRect/>
          </a:stretch>
        </p:blipFill>
        <p:spPr>
          <a:xfrm>
            <a:off x="6548935" y="3542634"/>
            <a:ext cx="4995504" cy="1834531"/>
          </a:xfrm>
          <a:prstGeom prst="rect">
            <a:avLst/>
          </a:prstGeom>
        </p:spPr>
      </p:pic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5A5C1722-76FD-C60A-2779-8BD72C85FE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93" t="9969" r="12457" b="4657"/>
          <a:stretch>
            <a:fillRect/>
          </a:stretch>
        </p:blipFill>
        <p:spPr>
          <a:xfrm>
            <a:off x="7332707" y="4895539"/>
            <a:ext cx="3845126" cy="1446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6FA014-631E-8BC0-10D8-5A58DD4E0AFB}"/>
              </a:ext>
            </a:extLst>
          </p:cNvPr>
          <p:cNvSpPr txBox="1"/>
          <p:nvPr/>
        </p:nvSpPr>
        <p:spPr>
          <a:xfrm>
            <a:off x="7332707" y="1458596"/>
            <a:ext cx="6450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TW" dirty="0"/>
              <a:t>球種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01250-018E-A67E-D48E-355FC42D2E5B}"/>
              </a:ext>
            </a:extLst>
          </p:cNvPr>
          <p:cNvSpPr txBox="1"/>
          <p:nvPr/>
        </p:nvSpPr>
        <p:spPr>
          <a:xfrm>
            <a:off x="7531786" y="2374966"/>
            <a:ext cx="9042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TW" dirty="0"/>
              <a:t>揮擊率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A98C5-10B9-E456-99E6-4ECCC1B1C00F}"/>
              </a:ext>
            </a:extLst>
          </p:cNvPr>
          <p:cNvSpPr txBox="1"/>
          <p:nvPr/>
        </p:nvSpPr>
        <p:spPr>
          <a:xfrm>
            <a:off x="7881382" y="3712438"/>
            <a:ext cx="8918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TW" dirty="0"/>
              <a:t>揮空率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B0D42-6F5F-97A5-12F0-726B84016A72}"/>
              </a:ext>
            </a:extLst>
          </p:cNvPr>
          <p:cNvSpPr txBox="1"/>
          <p:nvPr/>
        </p:nvSpPr>
        <p:spPr>
          <a:xfrm>
            <a:off x="8249614" y="4904177"/>
            <a:ext cx="11187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TW" dirty="0"/>
              <a:t>軟擊球率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250C29-54AD-1F2D-43C7-DD3A94D4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7144"/>
              </p:ext>
            </p:extLst>
          </p:nvPr>
        </p:nvGraphicFramePr>
        <p:xfrm>
          <a:off x="267060" y="5232749"/>
          <a:ext cx="5535377" cy="124968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128991">
                  <a:extLst>
                    <a:ext uri="{9D8B030D-6E8A-4147-A177-3AD203B41FA5}">
                      <a16:colId xmlns:a16="http://schemas.microsoft.com/office/drawing/2014/main" val="3389807600"/>
                    </a:ext>
                  </a:extLst>
                </a:gridCol>
                <a:gridCol w="1690290">
                  <a:extLst>
                    <a:ext uri="{9D8B030D-6E8A-4147-A177-3AD203B41FA5}">
                      <a16:colId xmlns:a16="http://schemas.microsoft.com/office/drawing/2014/main" val="1313384671"/>
                    </a:ext>
                  </a:extLst>
                </a:gridCol>
                <a:gridCol w="1716096">
                  <a:extLst>
                    <a:ext uri="{9D8B030D-6E8A-4147-A177-3AD203B41FA5}">
                      <a16:colId xmlns:a16="http://schemas.microsoft.com/office/drawing/2014/main" val="955509241"/>
                    </a:ext>
                  </a:extLst>
                </a:gridCol>
              </a:tblGrid>
              <a:tr h="18421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擊球品質 </a:t>
                      </a:r>
                      <a:endParaRPr 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結果 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Result)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歸類 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Ending)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3776253325"/>
                  </a:ext>
                </a:extLst>
              </a:tr>
              <a:tr h="18421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Soft (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軟弱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安打或出局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Good Ending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222364697"/>
                  </a:ext>
                </a:extLst>
              </a:tr>
              <a:tr h="18421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Medium (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中等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出局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Good Ending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014686212"/>
                  </a:ext>
                </a:extLst>
              </a:tr>
              <a:tr h="18421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Medium (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中等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安打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Bad Ending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622465688"/>
                  </a:ext>
                </a:extLst>
              </a:tr>
              <a:tr h="18421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Hard (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強勁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安打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solidFill>
                            <a:srgbClr val="98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Bad Ending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774462805"/>
                  </a:ext>
                </a:extLst>
              </a:tr>
              <a:tr h="18421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Hard (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強勁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出局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solidFill>
                            <a:srgbClr val="98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Bad Ending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672765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914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89E06-F890-ED6D-31FE-78EE42AB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43E066-60F0-2358-CC20-F25854EF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05EA5309-5D78-4C3F-98C9-4E21BE18E067}" type="slidenum">
              <a:rPr lang="zh-TW" altLang="en-US" smtClean="0"/>
              <a:t>27</a:t>
            </a:fld>
            <a:endParaRPr lang="zh-TW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717ED1-1B8B-A5B5-E021-004911BC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0" y="171480"/>
            <a:ext cx="10515600" cy="1325563"/>
          </a:xfrm>
        </p:spPr>
        <p:txBody>
          <a:bodyPr/>
          <a:lstStyle/>
          <a:p>
            <a:r>
              <a:rPr lang="en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研究結果：古林睿煬</a:t>
            </a:r>
            <a:r>
              <a: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(RHP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Content Placeholder 31" descr="A group of graphs showing different values&#10;&#10;AI-generated content may be incorrect.">
            <a:extLst>
              <a:ext uri="{FF2B5EF4-FFF2-40B4-BE49-F238E27FC236}">
                <a16:creationId xmlns:a16="http://schemas.microsoft.com/office/drawing/2014/main" id="{5A896325-D3D0-D2A8-2227-E8B6E2710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010" y="3423325"/>
            <a:ext cx="4107990" cy="3423325"/>
          </a:xfrm>
        </p:spPr>
      </p:pic>
      <p:pic>
        <p:nvPicPr>
          <p:cNvPr id="34" name="Picture 33" descr="A screenshot of a graph&#10;&#10;AI-generated content may be incorrect.">
            <a:extLst>
              <a:ext uri="{FF2B5EF4-FFF2-40B4-BE49-F238E27FC236}">
                <a16:creationId xmlns:a16="http://schemas.microsoft.com/office/drawing/2014/main" id="{7A4BB2E8-090E-63C9-B13D-44C2628D4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010" y="11350"/>
            <a:ext cx="4107990" cy="3423325"/>
          </a:xfrm>
          <a:prstGeom prst="rect">
            <a:avLst/>
          </a:prstGeom>
        </p:spPr>
      </p:pic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75DD44B0-5532-10B2-237E-AE0271743235}"/>
              </a:ext>
            </a:extLst>
          </p:cNvPr>
          <p:cNvSpPr txBox="1">
            <a:spLocks/>
          </p:cNvSpPr>
          <p:nvPr/>
        </p:nvSpPr>
        <p:spPr>
          <a:xfrm>
            <a:off x="257280" y="1358677"/>
            <a:ext cx="7730634" cy="5285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頻繁使用</a:t>
            </a: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全部為速球的序列，最多次數的是簡潔的</a:t>
            </a:r>
            <a:r>
              <a:rPr lang="en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F-F-F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尤其若比較此序列的</a:t>
            </a:r>
            <a:r>
              <a: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好壞序列比例G/B當作序列價值來評估(右1.79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左2.23)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發現此序列對付左打者更為有效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Offspeed(指叉球)多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最後一球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與速球製造速差和落點上的差異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對照古林在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 II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中的分類為</a:t>
            </a:r>
            <a:r>
              <a:rPr lang="en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速球系易預測</a:t>
            </a: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價值高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速球易預測</a:t>
            </a:r>
            <a:r>
              <a:rPr lang="en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：最後一顆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速球</a:t>
            </a:r>
            <a:r>
              <a:rPr lang="en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的比例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</a:t>
            </a:r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73.3%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速球價值高</a:t>
            </a:r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：僅從最後一球為速球的G/B（右1.54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左1.64）發現其低於總體的G/B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若參考其變化系（右3.92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左3.50）和變速系的G/B （右7.31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左1.83），推論其速球的價值可歸功於其優異滑/</a:t>
            </a:r>
            <a:r>
              <a:rPr lang="en-US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曲球和指叉球的鋪墊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F2C4CC-C450-6A9D-E970-D8CAAFA40BD6}"/>
              </a:ext>
            </a:extLst>
          </p:cNvPr>
          <p:cNvSpPr txBox="1"/>
          <p:nvPr/>
        </p:nvSpPr>
        <p:spPr>
          <a:xfrm>
            <a:off x="9193865" y="362179"/>
            <a:ext cx="6706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TW" dirty="0"/>
              <a:t>左打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92134E-6551-DABE-CA71-773C22FCD278}"/>
              </a:ext>
            </a:extLst>
          </p:cNvPr>
          <p:cNvSpPr txBox="1"/>
          <p:nvPr/>
        </p:nvSpPr>
        <p:spPr>
          <a:xfrm>
            <a:off x="9174902" y="3741508"/>
            <a:ext cx="7086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ysClr val="windowText" lastClr="000000"/>
                </a:solidFill>
              </a:rPr>
              <a:t>右打</a:t>
            </a:r>
          </a:p>
        </p:txBody>
      </p:sp>
    </p:spTree>
    <p:extLst>
      <p:ext uri="{BB962C8B-B14F-4D97-AF65-F5344CB8AC3E}">
        <p14:creationId xmlns:p14="http://schemas.microsoft.com/office/powerpoint/2010/main" val="1939287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12462-4926-F20C-AA52-952A91752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0B2AF7-0239-6E9F-0143-4C54301D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05EA5309-5D78-4C3F-98C9-4E21BE18E067}" type="slidenum">
              <a:rPr lang="zh-TW" altLang="en-US" smtClean="0"/>
              <a:t>28</a:t>
            </a:fld>
            <a:endParaRPr lang="zh-TW" alt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2D3E65C3-C54A-5F9D-FBB8-EB6392981328}"/>
              </a:ext>
            </a:extLst>
          </p:cNvPr>
          <p:cNvSpPr txBox="1">
            <a:spLocks/>
          </p:cNvSpPr>
          <p:nvPr/>
        </p:nvSpPr>
        <p:spPr>
          <a:xfrm>
            <a:off x="257280" y="17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研究結果：肯特</a:t>
            </a:r>
            <a:r>
              <a: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(LHP)</a:t>
            </a:r>
            <a:endParaRPr lang="en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0E5AEC7-1813-0D08-F6E2-B602A380CA02}"/>
              </a:ext>
            </a:extLst>
          </p:cNvPr>
          <p:cNvSpPr txBox="1">
            <a:spLocks/>
          </p:cNvSpPr>
          <p:nvPr/>
        </p:nvSpPr>
        <p:spPr>
          <a:xfrm>
            <a:off x="257280" y="1400940"/>
            <a:ext cx="7318457" cy="5285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en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單一打席用球數高</a:t>
            </a: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，與實際揮空率(13.5%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PR14)呼應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整體G/B較低(左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1.2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、右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1.65)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缺乏有效解決打者的投球序列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除右打的F-F-F，其餘序列無可歸納出的架構，</a:t>
            </a:r>
            <a:r>
              <a:rPr lang="en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難預測其投球序列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TW" sz="1800" b="1" dirty="0">
              <a:solidFill>
                <a:srgbClr val="8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 hangingPunct="0">
              <a:lnSpc>
                <a:spcPct val="150000"/>
              </a:lnSpc>
              <a:buNone/>
            </a:pP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對照肯特在Part II中的分類為</a:t>
            </a:r>
            <a:r>
              <a:rPr lang="en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速球系變速系難預測</a:t>
            </a: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價值低</a:t>
            </a:r>
          </a:p>
          <a:p>
            <a:pPr marL="342900" indent="-342900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en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速球變速難預測</a:t>
            </a:r>
            <a:r>
              <a:rPr lang="en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：使用速球系和變速系當成最後一顆的比例相近，分別為</a:t>
            </a:r>
            <a:r>
              <a: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47.9%和44.9%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en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速球變速</a:t>
            </a:r>
            <a:r>
              <a:rPr lang="en-US" sz="1800" b="1" dirty="0" err="1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價值低</a:t>
            </a:r>
            <a:r>
              <a:rPr lang="en-US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：參考最後一球的G</a:t>
            </a:r>
            <a:r>
              <a: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B，速球系</a:t>
            </a:r>
            <a:r>
              <a: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(左2.39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右1.02)</a:t>
            </a:r>
            <a:r>
              <a:rPr lang="en-US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和變速系</a:t>
            </a:r>
            <a:r>
              <a: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(左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1.17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1.49</a:t>
            </a:r>
            <a:r>
              <a:rPr 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)皆不突出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Picture 39" descr="A group of diagrams with different colored lines&#10;&#10;AI-generated content may be incorrect.">
            <a:extLst>
              <a:ext uri="{FF2B5EF4-FFF2-40B4-BE49-F238E27FC236}">
                <a16:creationId xmlns:a16="http://schemas.microsoft.com/office/drawing/2014/main" id="{03DFCB0F-EB43-231C-7091-BA0A362FA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021" y="-46353"/>
            <a:ext cx="4302715" cy="35855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85883C3-9FCE-9310-ABB0-E5C703AE6C39}"/>
              </a:ext>
            </a:extLst>
          </p:cNvPr>
          <p:cNvSpPr txBox="1"/>
          <p:nvPr/>
        </p:nvSpPr>
        <p:spPr>
          <a:xfrm>
            <a:off x="10272903" y="3674398"/>
            <a:ext cx="6535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9D1789-2EB3-BC79-1788-382EBBE47DEE}"/>
              </a:ext>
            </a:extLst>
          </p:cNvPr>
          <p:cNvSpPr txBox="1"/>
          <p:nvPr/>
        </p:nvSpPr>
        <p:spPr>
          <a:xfrm>
            <a:off x="10245829" y="366146"/>
            <a:ext cx="6806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右打</a:t>
            </a:r>
          </a:p>
        </p:txBody>
      </p:sp>
      <p:pic>
        <p:nvPicPr>
          <p:cNvPr id="38" name="Content Placeholder 37" descr="A collage of graphs and charts&#10;&#10;AI-generated content may be incorrect.">
            <a:extLst>
              <a:ext uri="{FF2B5EF4-FFF2-40B4-BE49-F238E27FC236}">
                <a16:creationId xmlns:a16="http://schemas.microsoft.com/office/drawing/2014/main" id="{6B84A2A2-81FA-5FA0-393F-D20D8CA82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021" y="3342127"/>
            <a:ext cx="4274290" cy="3561909"/>
          </a:xfrm>
        </p:spPr>
      </p:pic>
      <p:sp>
        <p:nvSpPr>
          <p:cNvPr id="2" name="TextBox 40">
            <a:extLst>
              <a:ext uri="{FF2B5EF4-FFF2-40B4-BE49-F238E27FC236}">
                <a16:creationId xmlns:a16="http://schemas.microsoft.com/office/drawing/2014/main" id="{785883C3-9FCE-9310-ABB0-E5C703AE6C39}"/>
              </a:ext>
            </a:extLst>
          </p:cNvPr>
          <p:cNvSpPr txBox="1"/>
          <p:nvPr/>
        </p:nvSpPr>
        <p:spPr>
          <a:xfrm>
            <a:off x="10772880" y="3640687"/>
            <a:ext cx="6535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左打</a:t>
            </a:r>
          </a:p>
        </p:txBody>
      </p:sp>
    </p:spTree>
    <p:extLst>
      <p:ext uri="{BB962C8B-B14F-4D97-AF65-F5344CB8AC3E}">
        <p14:creationId xmlns:p14="http://schemas.microsoft.com/office/powerpoint/2010/main" val="3894115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8EC9A-4CC7-D979-CA7A-CF5A4980A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F43D7-7CBD-A81F-EDA1-B5E72AFE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商業價值與未來展望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7DC399-303B-34A7-0EB9-36C3454BB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61700" cy="4721225"/>
          </a:xfrm>
        </p:spPr>
        <p:txBody>
          <a:bodyPr>
            <a:normAutofit/>
          </a:bodyPr>
          <a:lstStyle/>
          <a:p>
            <a:pPr marL="457200" indent="-457200" hangingPunct="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驗證「棒球比賽是一個馬可夫過程」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hangingPunct="0">
              <a:lnSpc>
                <a:spcPct val="15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未來可透過一階馬可夫鏈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(First-Order Markov Chain)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作為基準模型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(Baseline)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，旨在檢驗棒球配球策略是否符合馬可夫性質。實驗結果若顯示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模型的對數損失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 Loss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顯著低於馬可夫鏈，即在統計上證明了棒球配球具有 長程依賴性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(Long-Range Dependency)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hangingPunct="0">
              <a:lnSpc>
                <a:spcPct val="15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這將證實了配球策略屬於 非馬可夫過程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(Non-Markovian Process)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，必須依賴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這類能捕捉序列特徵的模型，才能解讀如「佈局球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(Set-up pitch)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」等跨越多個時間步長的複雜策略。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hangingPunct="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提供教練團與投捕直接的數據輔助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hangingPunct="0">
              <a:lnSpc>
                <a:spcPct val="150000"/>
              </a:lnSpc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我們可以透過馬可夫鍊取得的機率分布，建立一套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實時配球決策系統 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，這套系統能夠在十秒內計算並得到投打對決的大數據結果，倘若能實際使用在賽場上，將能夠帶來巨大的收益。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hangingPunct="0">
              <a:lnSpc>
                <a:spcPct val="150000"/>
              </a:lnSpc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FBCB24-3FF7-F04A-4C67-B873490F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50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FF4EA-9234-C6D8-82BC-F2C8DB8B7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FF476FA-EBD0-1100-427F-50C39750010B}"/>
              </a:ext>
            </a:extLst>
          </p:cNvPr>
          <p:cNvSpPr txBox="1"/>
          <p:nvPr/>
        </p:nvSpPr>
        <p:spPr>
          <a:xfrm>
            <a:off x="977900" y="152400"/>
            <a:ext cx="620395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</a:rPr>
              <a:t>PART.I</a:t>
            </a:r>
          </a:p>
          <a:p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量化捕手配球價值</a:t>
            </a:r>
          </a:p>
          <a:p>
            <a:endParaRPr lang="zh-TW" alt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FD3F123-D90E-ACF2-21B1-D9BF724122EA}"/>
              </a:ext>
            </a:extLst>
          </p:cNvPr>
          <p:cNvCxnSpPr/>
          <p:nvPr/>
        </p:nvCxnSpPr>
        <p:spPr>
          <a:xfrm>
            <a:off x="584200" y="4622800"/>
            <a:ext cx="1125855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2" descr="卡通棒球图标运动装饰PNG图片素材下载_图片编号7424965-PNG素材网">
            <a:extLst>
              <a:ext uri="{FF2B5EF4-FFF2-40B4-BE49-F238E27FC236}">
                <a16:creationId xmlns:a16="http://schemas.microsoft.com/office/drawing/2014/main" id="{0B2E7124-DFB7-971C-1069-FBD2906F90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313FFF07-9FB3-BFAD-D5C5-0F167DFCCFD1}"/>
              </a:ext>
            </a:extLst>
          </p:cNvPr>
          <p:cNvGrpSpPr/>
          <p:nvPr/>
        </p:nvGrpSpPr>
        <p:grpSpPr>
          <a:xfrm>
            <a:off x="8901700" y="-1596219"/>
            <a:ext cx="4320000" cy="4320000"/>
            <a:chOff x="7442200" y="908050"/>
            <a:chExt cx="2880000" cy="2880000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A7F2570B-BB13-7BC0-3AC6-3AC2775018EF}"/>
                </a:ext>
              </a:extLst>
            </p:cNvPr>
            <p:cNvSpPr/>
            <p:nvPr/>
          </p:nvSpPr>
          <p:spPr>
            <a:xfrm>
              <a:off x="7442200" y="908050"/>
              <a:ext cx="2880000" cy="288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A4D60B8F-49F7-9568-1C57-FF8178EBC756}"/>
                </a:ext>
              </a:extLst>
            </p:cNvPr>
            <p:cNvSpPr/>
            <p:nvPr/>
          </p:nvSpPr>
          <p:spPr>
            <a:xfrm>
              <a:off x="7630475" y="1103781"/>
              <a:ext cx="2520000" cy="252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7ADE4495-C3ED-AEE6-B26B-5E50AEFB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912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2DB9B-F011-0656-337B-91CA4D7BD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9FA6AD-ECEC-6468-BD49-33E2AD6D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05EA5309-5D78-4C3F-98C9-4E21BE18E067}" type="slidenum">
              <a:rPr lang="zh-TW" altLang="en-US" smtClean="0"/>
              <a:t>30</a:t>
            </a:fld>
            <a:endParaRPr lang="zh-TW" alt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C9D8D0CA-B09B-82A8-4EF8-302F5466715D}"/>
              </a:ext>
            </a:extLst>
          </p:cNvPr>
          <p:cNvSpPr txBox="1">
            <a:spLocks/>
          </p:cNvSpPr>
          <p:nvPr/>
        </p:nvSpPr>
        <p:spPr>
          <a:xfrm>
            <a:off x="257280" y="1714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實時配球決策系統 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5DC7C56-EC6D-0620-F8B7-16483E9B3001}"/>
              </a:ext>
            </a:extLst>
          </p:cNvPr>
          <p:cNvSpPr txBox="1">
            <a:spLocks/>
          </p:cNvSpPr>
          <p:nvPr/>
        </p:nvSpPr>
        <p:spPr>
          <a:xfrm>
            <a:off x="1576440" y="1572420"/>
            <a:ext cx="9537875" cy="5285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hangingPunct="0">
              <a:lnSpc>
                <a:spcPct val="150000"/>
              </a:lnSpc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這是一個結合 馬可夫鏈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(Markov Chain) 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蒙地卡羅模擬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(Monte Carlo Simulation) 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的分析工具。它的目的是預測特定投手對決特定打者時，在不同球數（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Count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）與情境下，投到哪個位置、使用哪種球種最具優勢，並藉由大量虛擬對決，量化出能最大化製造揮空或抓下出局數的最佳策略。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 hangingPunct="0">
              <a:lnSpc>
                <a:spcPct val="150000"/>
              </a:lnSpc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不同於傳統數據受限於結果論，本專案採用嚴格的「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過程導向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」邏輯，將任何強勁擊球（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Hard Hit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）直接定義為失敗，即便最終被接殺亦不例外。此舉旨在徹底剝離守備與運氣的雜訊，強迫模型學習如何透過配球策略達到真實的「擊球品質管理（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Contact Management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）」，如同圍棋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般在動態對決中找出抑制失分風險的最佳解。</a:t>
            </a:r>
            <a:endParaRPr lang="en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4444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3F8EF-B815-E6E7-7C07-28B46035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8709FC-CFE8-C4BD-1F62-4369C0DA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05EA5309-5D78-4C3F-98C9-4E21BE18E067}" type="slidenum">
              <a:rPr lang="zh-TW" altLang="en-US" smtClean="0"/>
              <a:t>31</a:t>
            </a:fld>
            <a:endParaRPr lang="zh-TW" alt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EF7E84B2-C2B5-E5E7-CB3C-68A5C3B9571E}"/>
              </a:ext>
            </a:extLst>
          </p:cNvPr>
          <p:cNvSpPr txBox="1">
            <a:spLocks/>
          </p:cNvSpPr>
          <p:nvPr/>
        </p:nvSpPr>
        <p:spPr>
          <a:xfrm>
            <a:off x="257280" y="171480"/>
            <a:ext cx="119347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</a:t>
            </a:r>
            <a:r>
              <a:rPr lang="en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古林睿煬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張育成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0-0 (Good%)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5D13648-84B1-B923-FA8E-8A81073133E0}"/>
              </a:ext>
            </a:extLst>
          </p:cNvPr>
          <p:cNvSpPr txBox="1">
            <a:spLocks/>
          </p:cNvSpPr>
          <p:nvPr/>
        </p:nvSpPr>
        <p:spPr>
          <a:xfrm>
            <a:off x="1815925" y="2021427"/>
            <a:ext cx="8560149" cy="5285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hangingPunct="0">
              <a:lnSpc>
                <a:spcPct val="150000"/>
              </a:lnSpc>
              <a:buNone/>
            </a:pPr>
            <a:endParaRPr lang="en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D0970-5A63-C62E-0C5E-46C2D1BD6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36" y="2021427"/>
            <a:ext cx="10244728" cy="42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6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0292-CD0D-22D2-2898-7F47ABD2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1C8D10-5186-7D0B-45A8-A494CE94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05EA5309-5D78-4C3F-98C9-4E21BE18E067}" type="slidenum">
              <a:rPr lang="zh-TW" altLang="en-US" smtClean="0"/>
              <a:t>32</a:t>
            </a:fld>
            <a:endParaRPr lang="zh-TW" alt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5E4CD6C-BCA4-089F-219C-0DAB3B43B142}"/>
              </a:ext>
            </a:extLst>
          </p:cNvPr>
          <p:cNvSpPr txBox="1">
            <a:spLocks/>
          </p:cNvSpPr>
          <p:nvPr/>
        </p:nvSpPr>
        <p:spPr>
          <a:xfrm>
            <a:off x="257280" y="171480"/>
            <a:ext cx="119347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</a:t>
            </a:r>
            <a:r>
              <a:rPr lang="en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古林睿煬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張育成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0-2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(Good%)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F48A2545-7B2A-4777-226A-8B88204D4494}"/>
              </a:ext>
            </a:extLst>
          </p:cNvPr>
          <p:cNvSpPr txBox="1">
            <a:spLocks/>
          </p:cNvSpPr>
          <p:nvPr/>
        </p:nvSpPr>
        <p:spPr>
          <a:xfrm>
            <a:off x="1815925" y="2021427"/>
            <a:ext cx="8560149" cy="5285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hangingPunct="0">
              <a:lnSpc>
                <a:spcPct val="150000"/>
              </a:lnSpc>
              <a:buNone/>
            </a:pPr>
            <a:endParaRPr lang="en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 descr="A pixelated image of a red blue and white square&#10;&#10;AI-generated content may be incorrect.">
            <a:extLst>
              <a:ext uri="{FF2B5EF4-FFF2-40B4-BE49-F238E27FC236}">
                <a16:creationId xmlns:a16="http://schemas.microsoft.com/office/drawing/2014/main" id="{2E787B28-A098-62A4-0387-A5E44507B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2" y="1848340"/>
            <a:ext cx="11703039" cy="42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91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DB3A0-ECB1-D3EC-A0FE-1205A356F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AE7AF-10EC-DC79-AA5A-1E37264D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05EA5309-5D78-4C3F-98C9-4E21BE18E067}" type="slidenum">
              <a:rPr lang="zh-TW" altLang="en-US" smtClean="0"/>
              <a:t>33</a:t>
            </a:fld>
            <a:endParaRPr lang="zh-TW" alt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3B08F603-2B2B-7205-4681-8A141832E9F0}"/>
              </a:ext>
            </a:extLst>
          </p:cNvPr>
          <p:cNvSpPr txBox="1">
            <a:spLocks/>
          </p:cNvSpPr>
          <p:nvPr/>
        </p:nvSpPr>
        <p:spPr>
          <a:xfrm>
            <a:off x="257280" y="171480"/>
            <a:ext cx="109332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</a:t>
            </a:r>
            <a:r>
              <a:rPr lang="en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古林睿煬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張育成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3-2 CS%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FF7FD9BA-2293-ADC0-4BFE-53262F730D79}"/>
              </a:ext>
            </a:extLst>
          </p:cNvPr>
          <p:cNvSpPr txBox="1">
            <a:spLocks/>
          </p:cNvSpPr>
          <p:nvPr/>
        </p:nvSpPr>
        <p:spPr>
          <a:xfrm>
            <a:off x="1815925" y="2021427"/>
            <a:ext cx="8560149" cy="5285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hangingPunct="0">
              <a:lnSpc>
                <a:spcPct val="150000"/>
              </a:lnSpc>
              <a:buNone/>
            </a:pPr>
            <a:endParaRPr lang="en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 descr="A white square with black lines&#10;&#10;AI-generated content may be incorrect.">
            <a:extLst>
              <a:ext uri="{FF2B5EF4-FFF2-40B4-BE49-F238E27FC236}">
                <a16:creationId xmlns:a16="http://schemas.microsoft.com/office/drawing/2014/main" id="{C7147BAE-24A5-5599-C655-0300528E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3" y="1848340"/>
            <a:ext cx="11595471" cy="42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7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84867-3B6A-08F6-634D-7CE3E139F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120252-DFA9-69E9-E575-1457CA61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1"/>
            <a:ext cx="2743200" cy="365125"/>
          </a:xfrm>
        </p:spPr>
        <p:txBody>
          <a:bodyPr/>
          <a:lstStyle/>
          <a:p>
            <a:fld id="{05EA5309-5D78-4C3F-98C9-4E21BE18E067}" type="slidenum">
              <a:rPr lang="zh-TW" altLang="en-US" smtClean="0"/>
              <a:t>34</a:t>
            </a:fld>
            <a:endParaRPr lang="zh-TW" alt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37C0B7A3-4F71-A2B8-9BA5-2AFA37449714}"/>
              </a:ext>
            </a:extLst>
          </p:cNvPr>
          <p:cNvSpPr txBox="1">
            <a:spLocks/>
          </p:cNvSpPr>
          <p:nvPr/>
        </p:nvSpPr>
        <p:spPr>
          <a:xfrm>
            <a:off x="257280" y="171480"/>
            <a:ext cx="11238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</a:t>
            </a:r>
            <a:r>
              <a:rPr lang="en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陳仕朋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林安可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Whiff%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01A3AC38-6C27-8B89-D475-45B16015FC50}"/>
              </a:ext>
            </a:extLst>
          </p:cNvPr>
          <p:cNvSpPr txBox="1">
            <a:spLocks/>
          </p:cNvSpPr>
          <p:nvPr/>
        </p:nvSpPr>
        <p:spPr>
          <a:xfrm>
            <a:off x="1815925" y="2021427"/>
            <a:ext cx="8560149" cy="5285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hangingPunct="0">
              <a:lnSpc>
                <a:spcPct val="150000"/>
              </a:lnSpc>
              <a:buNone/>
            </a:pPr>
            <a:endParaRPr lang="en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A0685F-3294-C7D2-5F70-F1A918EF7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34" y="2021427"/>
            <a:ext cx="10682129" cy="42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03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097F7-9CD3-63AD-FA72-C9A19A162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B565017-5919-E5F8-5BFC-7843AAC7409D}"/>
              </a:ext>
            </a:extLst>
          </p:cNvPr>
          <p:cNvSpPr txBox="1"/>
          <p:nvPr/>
        </p:nvSpPr>
        <p:spPr>
          <a:xfrm>
            <a:off x="319110" y="106242"/>
            <a:ext cx="1013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</a:rPr>
              <a:t>THANK YOU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B21D9E3-E189-F01D-9238-232B2C1572FD}"/>
              </a:ext>
            </a:extLst>
          </p:cNvPr>
          <p:cNvCxnSpPr/>
          <p:nvPr/>
        </p:nvCxnSpPr>
        <p:spPr>
          <a:xfrm>
            <a:off x="314325" y="3276600"/>
            <a:ext cx="1125855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395974-4FE5-FE20-C215-ACEFE8360B2A}"/>
              </a:ext>
            </a:extLst>
          </p:cNvPr>
          <p:cNvSpPr txBox="1"/>
          <p:nvPr/>
        </p:nvSpPr>
        <p:spPr>
          <a:xfrm>
            <a:off x="5943600" y="3581400"/>
            <a:ext cx="6007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solidFill>
                  <a:schemeClr val="bg1"/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陳威穎</a:t>
            </a:r>
            <a:r>
              <a:rPr lang="zh-TW" altLang="en-US" sz="2800" b="1" dirty="0">
                <a:solidFill>
                  <a:schemeClr val="bg1"/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WEI-YIN CHEN</a:t>
            </a:r>
          </a:p>
          <a:p>
            <a:endParaRPr lang="en-US" altLang="zh-TW" b="1" dirty="0">
              <a:solidFill>
                <a:schemeClr val="accent2">
                  <a:lumMod val="60000"/>
                  <a:lumOff val="40000"/>
                </a:schemeClr>
              </a:solidFill>
              <a:latin typeface="Haettenschweiler" panose="020B070604090206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國立陽明交通大學電子物理碩士一年級</a:t>
            </a:r>
            <a:endParaRPr lang="en-US" altLang="zh-TW" sz="1600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義大末年開始看棒球，死忠邦迷；</a:t>
            </a:r>
            <a:endParaRPr lang="en-US" altLang="zh-TW" sz="1600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明明是數據至上，但年年都會相信富邦今年真的不一樣。</a:t>
            </a:r>
            <a:endParaRPr lang="en-US" altLang="zh-TW" sz="1600" b="1" dirty="0">
              <a:solidFill>
                <a:schemeClr val="accent2">
                  <a:lumMod val="60000"/>
                  <a:lumOff val="40000"/>
                </a:schemeClr>
              </a:solidFill>
              <a:latin typeface="Haettenschweiler" panose="020B070604090206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AutoShape 2" descr="卡通棒球图标运动装饰PNG图片素材下载_图片编号7424965-PNG素材网">
            <a:extLst>
              <a:ext uri="{FF2B5EF4-FFF2-40B4-BE49-F238E27FC236}">
                <a16:creationId xmlns:a16="http://schemas.microsoft.com/office/drawing/2014/main" id="{262F8CCF-3221-15C4-1DAC-1C0917600C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4DF976B-C8E4-6360-B02C-78FC4E33A3FC}"/>
              </a:ext>
            </a:extLst>
          </p:cNvPr>
          <p:cNvGrpSpPr/>
          <p:nvPr/>
        </p:nvGrpSpPr>
        <p:grpSpPr>
          <a:xfrm>
            <a:off x="9244600" y="-1608919"/>
            <a:ext cx="4320000" cy="4320000"/>
            <a:chOff x="7442200" y="908050"/>
            <a:chExt cx="2880000" cy="2880000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5E62546-BF57-530E-157D-178924D3FDB7}"/>
                </a:ext>
              </a:extLst>
            </p:cNvPr>
            <p:cNvSpPr/>
            <p:nvPr/>
          </p:nvSpPr>
          <p:spPr>
            <a:xfrm>
              <a:off x="7442200" y="908050"/>
              <a:ext cx="2880000" cy="288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3711613E-F40C-8615-58D0-5BFA686DAED6}"/>
                </a:ext>
              </a:extLst>
            </p:cNvPr>
            <p:cNvSpPr/>
            <p:nvPr/>
          </p:nvSpPr>
          <p:spPr>
            <a:xfrm>
              <a:off x="7630475" y="1103781"/>
              <a:ext cx="2520000" cy="252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DA7E49EE-89E6-73E2-EBFB-C87B7DC4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35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D158B47-82C9-F218-6EE7-8EF1C17459F8}"/>
              </a:ext>
            </a:extLst>
          </p:cNvPr>
          <p:cNvSpPr txBox="1"/>
          <p:nvPr/>
        </p:nvSpPr>
        <p:spPr>
          <a:xfrm>
            <a:off x="688975" y="3581400"/>
            <a:ext cx="72834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/ </a:t>
            </a:r>
            <a:r>
              <a:rPr lang="zh-TW" altLang="en-US" sz="2400" b="1" dirty="0">
                <a:solidFill>
                  <a:schemeClr val="bg1"/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洪懌平 </a:t>
            </a:r>
            <a:r>
              <a:rPr lang="en-US" altLang="zh-TW" sz="2800" b="1" dirty="0">
                <a:solidFill>
                  <a:schemeClr val="bg1"/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YI</a:t>
            </a:r>
            <a:r>
              <a:rPr lang="en-US" altLang="zh-TW" sz="2800" dirty="0">
                <a:solidFill>
                  <a:schemeClr val="bg1"/>
                </a:solidFill>
                <a:latin typeface="Haettenschweiler" panose="020B0706040902060204" pitchFamily="34" charset="0"/>
                <a:ea typeface="微軟正黑體" panose="020B0604030504040204" pitchFamily="34" charset="-120"/>
              </a:rPr>
              <a:t>-PING HUNG</a:t>
            </a:r>
          </a:p>
          <a:p>
            <a:endParaRPr lang="en-US" altLang="zh-TW" sz="1600" dirty="0">
              <a:solidFill>
                <a:schemeClr val="accent2">
                  <a:lumMod val="60000"/>
                  <a:lumOff val="40000"/>
                </a:schemeClr>
              </a:solidFill>
              <a:latin typeface="Haettenschweiler" panose="020B070604090206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國立台灣大學物理碩士一年級</a:t>
            </a:r>
            <a:endParaRPr lang="en-US" altLang="zh-TW" sz="1600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十二年喵迷，</a:t>
            </a:r>
            <a:r>
              <a:rPr lang="en-US" altLang="zh-TW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2013</a:t>
            </a:r>
            <a:r>
              <a:rPr lang="zh-TW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經典賽開始看球</a:t>
            </a:r>
            <a:endParaRPr lang="en-US" altLang="zh-TW" sz="1600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會莫名其妙猜中全壘打，腦中應該有內建馬可夫鏈</a:t>
            </a:r>
            <a:endParaRPr lang="en-US" altLang="zh-TW" sz="1600" b="1" dirty="0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dirty="0">
              <a:solidFill>
                <a:schemeClr val="accent2">
                  <a:lumMod val="60000"/>
                  <a:lumOff val="40000"/>
                </a:schemeClr>
              </a:solidFill>
              <a:latin typeface="Haettenschweiler" panose="020B070604090206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1C57E82-16B7-43E0-B5EA-B4AC875F2EF6}"/>
              </a:ext>
            </a:extLst>
          </p:cNvPr>
          <p:cNvSpPr txBox="1"/>
          <p:nvPr/>
        </p:nvSpPr>
        <p:spPr>
          <a:xfrm>
            <a:off x="314325" y="6444476"/>
            <a:ext cx="12466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TW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The dataset used in this analysis is provided by Rebas (</a:t>
            </a:r>
            <a:r>
              <a:rPr lang="zh-TW" altLang="en-US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野球革命</a:t>
            </a:r>
            <a:r>
              <a:rPr lang="en-US" altLang="zh-TW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available at </a:t>
            </a:r>
            <a:r>
              <a:rPr lang="en-US" altLang="zh-TW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https://github.com/rebas-tw/rebas.tw-open-data</a:t>
            </a:r>
            <a:r>
              <a:rPr lang="en-US" altLang="zh-TW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is licensed under the ODC-By v1.0.</a:t>
            </a:r>
            <a:endParaRPr lang="en-US" altLang="zh-TW" sz="12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275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0267-62B5-5101-1838-BED941B2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470A6-00B5-7F3B-F8EC-04BD91136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2E145-FA83-02A6-5B57-48020286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086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F9DAE-5FF8-9B06-EB98-C45F17701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F797-D06C-03DB-EB80-C1C6D721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213D3-359F-FDA0-0243-9BFB75B0E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C6C19-367A-0C67-481D-E081E27D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669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7BC59-3E39-FBF0-4EF5-38141CAB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D4BC6-CEF4-7DF3-CB4A-3E3A4E16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：CPBL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捕手配球綜合分析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256197-A87B-A8EF-9BEE-AE189E73B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650"/>
            <a:ext cx="10515600" cy="4848225"/>
          </a:xfrm>
        </p:spPr>
        <p:txBody>
          <a:bodyPr>
            <a:normAutofit/>
          </a:bodyPr>
          <a:lstStyle/>
          <a:p>
            <a:pPr marL="0" indent="0" algn="just" hangingPunct="0">
              <a:lnSpc>
                <a:spcPct val="170000"/>
              </a:lnSpc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第三象限：「穩健的教科書」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易預測 </a:t>
            </a:r>
            <a:r>
              <a:rPr lang="en-US" altLang="zh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價值高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 algn="just" hangingPunct="0">
              <a:lnSpc>
                <a:spcPct val="170000"/>
              </a:lnSpc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陳重羽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蔣少宏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 hangingPunct="0">
              <a:lnSpc>
                <a:spcPct val="17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這些捕手的配球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Average_Loss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低於平均值較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易預測。但因為他們的「教科書」式的決策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確實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為球隊帶來了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極高的價值，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顯著降低失分期望，他們是「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高效的執行者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</a:p>
          <a:p>
            <a:pPr marL="0" indent="0" algn="just" hangingPunct="0">
              <a:lnSpc>
                <a:spcPct val="170000"/>
              </a:lnSpc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第四象限：「配球魔術師」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難預測 </a:t>
            </a:r>
            <a:r>
              <a:rPr lang="en-US" altLang="zh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價值高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 algn="just" hangingPunct="0">
              <a:lnSpc>
                <a:spcPct val="170000"/>
              </a:lnSpc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高宇杰、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張閔勛 、戴培峰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 hangingPunct="0">
              <a:lnSpc>
                <a:spcPct val="170000"/>
              </a:lnSpc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最頂尖的類型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這些捕手的配球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難以預測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，而且他們那些「出乎意料」的決策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確實有效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，為球隊帶來了聯盟投手平均以上的配球價值。他們是真正的「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配球皇帝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</a:p>
          <a:p>
            <a:pPr marL="0" indent="0" algn="just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E3530B-CE52-A1A5-E724-933472F7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618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7344-5207-A76B-A336-6D9B3C964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ECEF83-861A-5097-548E-EE3CE10B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：CPBL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捕手配球綜合分析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F37EDA-04BD-87F5-260A-959814914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hangingPunct="0">
              <a:lnSpc>
                <a:spcPct val="170000"/>
              </a:lnSpc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第二象限：「糟糕的教科書」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易預測 </a:t>
            </a:r>
            <a:r>
              <a:rPr lang="en-US" altLang="zh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價值低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 algn="just" hangingPunct="0">
              <a:lnSpc>
                <a:spcPct val="170000"/>
              </a:lnSpc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林吳晉瑋、吳明鴻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 hangingPunct="0">
              <a:lnSpc>
                <a:spcPct val="17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這些捕手的配球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容易被預測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，而且這些可預測的決策結果是壞的導致了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失分期望上升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indent="0" algn="just" hangingPunct="0">
              <a:lnSpc>
                <a:spcPct val="170000"/>
              </a:lnSpc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第一象限：「決策不佳」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難預測 </a:t>
            </a:r>
            <a:r>
              <a:rPr lang="en-US" altLang="zh-TW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sz="18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價值低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 algn="just" hangingPunct="0">
              <a:lnSpc>
                <a:spcPct val="170000"/>
              </a:lnSpc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張肇元、宋嘉翔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 hangingPunct="0">
              <a:lnSpc>
                <a:spcPct val="17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他們的配球雖然「難以捉摸」，但這些驚喜並沒有帶來好處，反而導致了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全聯盟最差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的配球價值。</a:t>
            </a:r>
          </a:p>
          <a:p>
            <a:pPr marL="0" indent="0" algn="just">
              <a:buNone/>
            </a:pP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837F43-00B2-FF4B-F44F-F12FD446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70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08DAE0-005A-E173-526A-483AF9AD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研究動機：量化捕手配球價值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FD78E5-72DA-57DE-D371-4F4F4A28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33183" cy="330611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CAF926B-FCA8-13E2-8B3E-57C56479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593742"/>
            <a:ext cx="4718498" cy="326425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DDF0C38-C69C-0678-D24F-9B1E8B4AE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46" y="1947635"/>
            <a:ext cx="5746452" cy="2962729"/>
          </a:xfrm>
          <a:prstGeom prst="rect">
            <a:avLst/>
          </a:prstGeom>
        </p:spPr>
      </p:pic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5F8FE960-2FA9-CAF3-1F40-2FCA4ECC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753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93449-EE23-2C4A-62AC-657A774EE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36FD6-5E8B-5250-C047-C20B3F2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APPENDIX.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研究結果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：CPBL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捕手配球綜合分析</a:t>
            </a:r>
            <a:endParaRPr lang="zh-TW" altLang="en-US" dirty="0"/>
          </a:p>
        </p:txBody>
      </p:sp>
      <p:pic>
        <p:nvPicPr>
          <p:cNvPr id="8" name="圖片 7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2364238A-C301-B8BD-B77C-26654280E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02" y="1667197"/>
            <a:ext cx="8042796" cy="482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2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FC240-C640-AAF2-B02E-E62FCFD7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27177-9531-E8AC-64E6-B932893D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APPENDIX.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訓練策略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05C3BD-FAA9-616E-2A16-2AD57882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2EB338C-05A6-9689-44AF-6213911623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5744" y="1318227"/>
            <a:ext cx="11946255" cy="541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 hangingPunct="0">
              <a:lnSpc>
                <a:spcPct val="150000"/>
              </a:lnSpc>
              <a:buNone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複合損失函數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(Composite Loss Function)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：多任務學習的核心</a:t>
            </a:r>
          </a:p>
          <a:p>
            <a:pPr marL="0" indent="0" algn="just" hangingPunct="0">
              <a:lnSpc>
                <a:spcPct val="150000"/>
              </a:lnSpc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由於模型必須同時預測「戰術意圖（球種）」與「執行位置（好壞球）」，單一的損失函數無法滿足需求。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球種預測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(Pitch Category)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採用 </a:t>
            </a:r>
            <a:r>
              <a:rPr lang="en-US" altLang="zh-TW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Categorical Crossentropy</a:t>
            </a:r>
            <a:r>
              <a:rPr lang="zh-TW" altLang="en-US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多類別交叉熵</a:t>
            </a:r>
            <a:r>
              <a:rPr lang="en-US" altLang="zh-TW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。這是處理多分類問題（直球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變化）的標準，迫使模型在三個互斥的戰術類別中做出機率分佈的最佳判斷。</a:t>
            </a:r>
          </a:p>
          <a:p>
            <a:pPr lvl="1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位置預測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(Pitch Zone)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採用 </a:t>
            </a:r>
            <a:r>
              <a:rPr lang="en-US" altLang="zh-TW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Crossentropy</a:t>
            </a:r>
            <a:r>
              <a:rPr lang="zh-TW" altLang="en-US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二元交叉熵</a:t>
            </a:r>
            <a:r>
              <a:rPr lang="en-US" altLang="zh-TW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。針對好球帶內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外的二元判斷，精確衡量模型對於攻擊位置的信心程度。</a:t>
            </a:r>
          </a:p>
          <a:p>
            <a:pPr lvl="1" algn="just" hangingPunct="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總體優化目標： 模型透過最小化這兩者的加權總和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(Total Loss = Loss Type + w * Loss Zone)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進行更新。這迫使模型在學習時，必須</a:t>
            </a:r>
            <a:r>
              <a:rPr lang="zh-TW" altLang="en-US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同時考量球種選擇與進壘位置之間的策略關聯性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（例如：滑球通常伴隨著引誘至好球帶外的意圖），而非將兩者視為獨立事件。</a:t>
            </a:r>
          </a:p>
          <a:p>
            <a:pPr marL="0" indent="0" algn="just" hangingPunct="0">
              <a:lnSpc>
                <a:spcPct val="150000"/>
              </a:lnSpc>
              <a:buNone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優化器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(Optimizer)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Adam (Adaptive Moment Estimation)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 hangingPunct="0">
              <a:lnSpc>
                <a:spcPct val="150000"/>
              </a:lnSpc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相較於傳統的隨機梯度下降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(SGD)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Adam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能根據梯度的歷史動量自動調整每個參數的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。這在處理棒球數據這種具有</a:t>
            </a:r>
            <a:r>
              <a:rPr lang="zh-TW" altLang="en-US" sz="14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「稀疏性」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特徵的問題時尤為重要，能讓模型收斂得更快且更穩定，避免陷入局部最佳解。</a:t>
            </a:r>
          </a:p>
          <a:p>
            <a:pPr marL="0" indent="0" algn="just" hangingPunct="0">
              <a:lnSpc>
                <a:spcPct val="150000"/>
              </a:lnSpc>
              <a:buNone/>
            </a:pP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防止過擬合機制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(Regularization)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  <a:p>
            <a:pPr marL="457200" lvl="1" indent="0" algn="just" hangingPunct="0">
              <a:lnSpc>
                <a:spcPct val="150000"/>
              </a:lnSpc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提早停止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(Early Stopping)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：監控驗證集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，若連續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未改善則停止訓練。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 hangingPunct="0">
              <a:lnSpc>
                <a:spcPct val="150000"/>
              </a:lnSpc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模型檢查點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(Model Checkpoint)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：系統會自動追蹤並儲存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Loss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來到最低點時的模型權重。即使訓練過程稍微過頭，我們也能自動儲存表現最好的模型權重。</a:t>
            </a:r>
          </a:p>
        </p:txBody>
      </p:sp>
    </p:spTree>
    <p:extLst>
      <p:ext uri="{BB962C8B-B14F-4D97-AF65-F5344CB8AC3E}">
        <p14:creationId xmlns:p14="http://schemas.microsoft.com/office/powerpoint/2010/main" val="499924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8C57C-9C0E-FB1D-D5FB-563FEC602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66D492-5912-4700-0F1B-72946B62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APPENDIX.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模型架構設計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176CA0-CAA5-0534-DA6F-FA4662286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1387475"/>
            <a:ext cx="113538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核心理念： 本模型模仿真實捕手的思維路徑，將「</a:t>
            </a:r>
            <a:r>
              <a:rPr lang="zh-TW" altLang="en-US" sz="16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歷史慣性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」與「</a:t>
            </a:r>
            <a:r>
              <a:rPr lang="zh-TW" altLang="en-US" sz="16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當下情境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」結合，預測最佳配球策略。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5C7DD7-7D85-5436-E1F7-915CC1E6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42</a:t>
            </a:fld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620D81-28E2-C690-91F5-10FE6137A5FE}"/>
              </a:ext>
            </a:extLst>
          </p:cNvPr>
          <p:cNvGrpSpPr/>
          <p:nvPr/>
        </p:nvGrpSpPr>
        <p:grpSpPr>
          <a:xfrm>
            <a:off x="301626" y="2201365"/>
            <a:ext cx="11588748" cy="4154985"/>
            <a:chOff x="342902" y="2201365"/>
            <a:chExt cx="11588748" cy="415498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9DF7E96-0543-E13B-2CC8-E5D5BC17DE1E}"/>
                </a:ext>
              </a:extLst>
            </p:cNvPr>
            <p:cNvSpPr txBox="1"/>
            <p:nvPr/>
          </p:nvSpPr>
          <p:spPr>
            <a:xfrm>
              <a:off x="342902" y="2201366"/>
              <a:ext cx="3752850" cy="4154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b="1" dirty="0">
                  <a:solidFill>
                    <a:srgbClr val="800000"/>
                  </a:solidFill>
                  <a:highlight>
                    <a:srgbClr val="E5E8EE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雙軌輸入機制 </a:t>
              </a:r>
              <a:r>
                <a:rPr lang="en-US" altLang="zh-TW" sz="1400" b="1" dirty="0">
                  <a:solidFill>
                    <a:srgbClr val="800000"/>
                  </a:solidFill>
                  <a:highlight>
                    <a:srgbClr val="E5E8EE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(Dual-Stream Input)		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Branch A (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歷史序列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Shape: (10, 4)</a:t>
              </a: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模型回顧該打席的前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 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顆球。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僅提取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 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個純粹特徵：球種、結果代碼、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座標、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座標。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目的： 理解投手的「配球慣性」與「鋪陳邏輯」。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Branch B (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比賽情境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Shape: (8)</a:t>
              </a: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模型讀取記分板上的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 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個關鍵數據。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包含：好壞球數、出局數、壘包狀態、分差等。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目的： 理解當下的「局勢壓力」。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58B306A-8BB8-30CF-1AFE-8147EFF2B917}"/>
                </a:ext>
              </a:extLst>
            </p:cNvPr>
            <p:cNvSpPr txBox="1"/>
            <p:nvPr/>
          </p:nvSpPr>
          <p:spPr>
            <a:xfrm>
              <a:off x="4143376" y="2201366"/>
              <a:ext cx="3870325" cy="3295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b="1" dirty="0">
                  <a:solidFill>
                    <a:srgbClr val="800000"/>
                  </a:solidFill>
                  <a:highlight>
                    <a:srgbClr val="E5E8EE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特徵融合 </a:t>
              </a:r>
              <a:r>
                <a:rPr lang="en-US" altLang="zh-TW" sz="1400" b="1" dirty="0">
                  <a:solidFill>
                    <a:srgbClr val="800000"/>
                  </a:solidFill>
                  <a:highlight>
                    <a:srgbClr val="E5E8EE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(Feature Fusion)		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LSTM 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編碼器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(Sequence Encoder)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1">
                <a:lnSpc>
                  <a:spcPct val="150000"/>
                </a:lnSpc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 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顆球的複雜影片，濃縮為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64 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個關鍵特徵向量。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全連接編碼器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(Context Encoder)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1">
                <a:lnSpc>
                  <a:spcPct val="150000"/>
                </a:lnSpc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將比賽戰況，轉化為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32 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個環境特徵向量。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融合層 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(Fusion Layer)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Concatenate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：將「歷史記憶」與「現實壓力」接合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(64+32=96)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這是模擬捕手綜合判斷「雖然習慣投直球，但現在滿壘，不能冒險」的關鍵時刻。</a:t>
              </a:r>
              <a:endParaRPr lang="zh-TW" altLang="en-US" sz="16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2E548C0-2BC4-0C65-E221-85D75317291C}"/>
                </a:ext>
              </a:extLst>
            </p:cNvPr>
            <p:cNvSpPr txBox="1"/>
            <p:nvPr/>
          </p:nvSpPr>
          <p:spPr>
            <a:xfrm>
              <a:off x="8061325" y="2201365"/>
              <a:ext cx="3870325" cy="36075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400" b="1" dirty="0">
                  <a:solidFill>
                    <a:srgbClr val="800000"/>
                  </a:solidFill>
                  <a:highlight>
                    <a:srgbClr val="E5E8EE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雙任務學習 </a:t>
              </a:r>
              <a:r>
                <a:rPr lang="en-US" altLang="zh-TW" sz="1400" b="1" dirty="0">
                  <a:solidFill>
                    <a:srgbClr val="800000"/>
                  </a:solidFill>
                  <a:highlight>
                    <a:srgbClr val="E5E8EE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(Multi-Task Learning)		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輸出頭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：戰術類別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(Pitch Category)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激活函數：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SoftMax (4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類機率分布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任務： 決定投球策略的大方向。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輸出頭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II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：進壘位置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(Zone Probability)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激活函數：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Sigmoid (0~1 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機率值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  <a:p>
              <a:pPr marL="685800" lvl="1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任務： 決定攻擊策略。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架構優勢：</a:t>
              </a:r>
            </a:p>
            <a:p>
              <a:pPr lvl="1">
                <a:lnSpc>
                  <a:spcPct val="150000"/>
                </a:lnSpc>
              </a:pPr>
              <a:r>
                <a:rPr lang="zh-TW" altLang="en-US" sz="1400" b="1" dirty="0">
                  <a:solidFill>
                    <a:srgbClr val="800000"/>
                  </a:solidFill>
                  <a:highlight>
                    <a:srgbClr val="E5E8EE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透過同時學習這兩個任務，模型能更立體地理解「配球」的真諦，而不僅僅是猜測球種。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282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F04EDA-69EB-0295-F55D-5D2F1B6EE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86B10-F43B-5E7F-3EF4-A84F41A9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APPENDIX.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Model Design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內容版面配置區 5" descr="一張含有 文字, 螢幕擷取畫面, 字型, 平行 的圖片&#10;&#10;AI 產生的內容可能不正確。">
            <a:extLst>
              <a:ext uri="{FF2B5EF4-FFF2-40B4-BE49-F238E27FC236}">
                <a16:creationId xmlns:a16="http://schemas.microsoft.com/office/drawing/2014/main" id="{88ACA639-E188-720C-F71C-F1E890EB3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25" y="726557"/>
            <a:ext cx="5774726" cy="5532141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21B21-4143-399E-C774-9E54B15A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1C1516-A51D-881C-DFE5-0E361D0ECFD7}"/>
              </a:ext>
            </a:extLst>
          </p:cNvPr>
          <p:cNvSpPr txBox="1"/>
          <p:nvPr/>
        </p:nvSpPr>
        <p:spPr>
          <a:xfrm>
            <a:off x="374649" y="1588413"/>
            <a:ext cx="5264151" cy="4069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左腦：</a:t>
            </a:r>
            <a:r>
              <a:rPr lang="zh-TW" altLang="en-US" sz="16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序列感知 </a:t>
            </a:r>
            <a:r>
              <a:rPr lang="en-US" altLang="zh-TW" sz="16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(Sequence Awareness)</a:t>
            </a:r>
            <a:endParaRPr lang="zh-TW" altLang="en-US" sz="1600" b="1" dirty="0">
              <a:solidFill>
                <a:srgbClr val="800000"/>
              </a:solidFill>
              <a:highlight>
                <a:srgbClr val="E5E8EE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 過去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球的投球軌跡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球種、進壘點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機制： 使用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捕捉時間序列中的配球鋪陳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(Setup)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與節奏。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關鍵： 嚴格排除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RE24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等未來資訊，確保零數據洩漏。</a:t>
            </a: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右腦：</a:t>
            </a:r>
            <a:r>
              <a:rPr lang="zh-TW" altLang="en-US" sz="16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情境感知 </a:t>
            </a:r>
            <a:r>
              <a:rPr lang="en-US" altLang="zh-TW" sz="16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(Context Awareness)</a:t>
            </a:r>
            <a:endParaRPr lang="zh-TW" altLang="en-US" sz="1600" b="1" dirty="0">
              <a:solidFill>
                <a:srgbClr val="800000"/>
              </a:solidFill>
              <a:highlight>
                <a:srgbClr val="E5E8EE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項比賽當下參數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好壞球、局數、分差、左右投打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機制： 使用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Dense Layer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評估當下的環境壓力與風險。</a:t>
            </a: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決策輸出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(Dual Outputs)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戰術意圖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(Intent)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預測下一球的球種分類 。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攻擊慾望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(Aggression)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預測攻擊好球帶的。</a:t>
            </a:r>
          </a:p>
        </p:txBody>
      </p:sp>
    </p:spTree>
    <p:extLst>
      <p:ext uri="{BB962C8B-B14F-4D97-AF65-F5344CB8AC3E}">
        <p14:creationId xmlns:p14="http://schemas.microsoft.com/office/powerpoint/2010/main" val="6028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D4540-1E8F-CD82-1B6A-AB53850EF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C643D-B4E3-BC79-63E2-A19C5DCF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研究目標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量化捕手價值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773706-A8B9-5A61-8874-D36C8317E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我們希望</a:t>
            </a:r>
            <a:r>
              <a:rPr lang="zh-TW" altLang="en-US" sz="2000" b="1" dirty="0">
                <a:solidFill>
                  <a:srgbClr val="800000"/>
                </a:solidFill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將捕手的「決策過程」與「打席的最終結果」分開檢視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在我們這個模型出現之前，要評估一個捕手是非常困難的。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您只能使用「捕手防禦率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(Catcher's ERA)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但這個數字受到了「投手是誰」的嚴重污染。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FE8A83-AB00-B2B3-913F-BA547464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517CC9-0370-63B5-ECA9-559B6A8BD7D2}"/>
              </a:ext>
            </a:extLst>
          </p:cNvPr>
          <p:cNvSpPr txBox="1"/>
          <p:nvPr/>
        </p:nvSpPr>
        <p:spPr>
          <a:xfrm>
            <a:off x="5447451" y="6356350"/>
            <a:ext cx="6744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REF: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站長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KEVIN. (2023, October 31).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陳重羽還是林岱安？古林睿煬的捕手搭檔數據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野球革命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 https://blog.rebas.tw/articles/1180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C2B4F0-27CF-5AF3-9645-6CB57A898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772" y="1140222"/>
            <a:ext cx="4577556" cy="45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6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BCD98-0BF6-2CD3-EBF5-79F3F9F6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C4693B-8803-502F-7C06-51ADCD3F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研究背景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/>
              <a:t> Rebas.tw Open Data</a:t>
            </a:r>
            <a:r>
              <a:rPr lang="zh-TW" altLang="en-US" b="1" dirty="0"/>
              <a:t> </a:t>
            </a:r>
            <a:r>
              <a:rPr lang="en-US" altLang="zh-TW" b="1" dirty="0"/>
              <a:t>in 2024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 descr="cover">
            <a:extLst>
              <a:ext uri="{FF2B5EF4-FFF2-40B4-BE49-F238E27FC236}">
                <a16:creationId xmlns:a16="http://schemas.microsoft.com/office/drawing/2014/main" id="{4CF4FD7F-CBA4-1B21-5332-DDA58D8655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51" y="1643392"/>
            <a:ext cx="8097698" cy="42512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087028-4C59-576C-5522-5ADE1496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75CF793-C437-5C9D-B4C3-135062EB425D}"/>
              </a:ext>
            </a:extLst>
          </p:cNvPr>
          <p:cNvSpPr txBox="1"/>
          <p:nvPr/>
        </p:nvSpPr>
        <p:spPr>
          <a:xfrm>
            <a:off x="436250" y="6136964"/>
            <a:ext cx="11319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The dataset used in this analysis is provided by Rebas 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野球革命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available at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https://github.com/rebas-tw/rebas.tw-open-data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is licensed under the Open Data Commons Attribution License (ODC-By) v1.0.</a:t>
            </a:r>
            <a:endParaRPr lang="en-US" altLang="zh-TW" sz="1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90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E801E-9A25-1E05-2EF6-4A1BF819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研究背景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/>
              <a:t> Rebas.tw Open Data</a:t>
            </a:r>
            <a:r>
              <a:rPr lang="zh-TW" altLang="en-US" b="1" dirty="0"/>
              <a:t> </a:t>
            </a:r>
            <a:r>
              <a:rPr lang="en-US" altLang="zh-TW" b="1" dirty="0"/>
              <a:t>in 2024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21215-0760-A2D0-C9C2-19B963B6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32" y="3690215"/>
            <a:ext cx="11357399" cy="4351338"/>
          </a:xfrm>
        </p:spPr>
        <p:txBody>
          <a:bodyPr>
            <a:noAutofit/>
          </a:bodyPr>
          <a:lstStyle/>
          <a:p>
            <a:pPr marL="0" indent="0" hangingPunct="0">
              <a:lnSpc>
                <a:spcPct val="120000"/>
              </a:lnSpc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JSON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檔案中的「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PA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」、「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Game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」和「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Event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」缺乏共同索引鍵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我們利用數據工程解決：</a:t>
            </a:r>
          </a:p>
          <a:p>
            <a:pPr marL="342900" indent="-342900" hangingPunct="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b="1" dirty="0"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Extract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讀取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賽季全部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360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場比賽的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JSON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檔案。</a:t>
            </a:r>
          </a:p>
          <a:p>
            <a:pPr marL="342900" indent="-342900" hangingPunct="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b="1" dirty="0"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Transform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  <a:p>
            <a:pPr marL="800100" lvl="1" indent="-342900" hangingPunct="0">
              <a:lnSpc>
                <a:spcPct val="120000"/>
              </a:lnSpc>
              <a:buFont typeface="+mj-lt"/>
              <a:buAutoNum type="arabicPeriod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建立主寬： 將 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PA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」、「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Game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」和「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Event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」三個分散的資料源進行合併。</a:t>
            </a:r>
          </a:p>
          <a:p>
            <a:pPr marL="800100" lvl="1" indent="-342900" hangingPunct="0">
              <a:lnSpc>
                <a:spcPct val="120000"/>
              </a:lnSpc>
              <a:buFont typeface="+mj-lt"/>
              <a:buAutoNum type="arabicPeriod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創造唯一索引： 為打席和投球建立了</a:t>
            </a:r>
            <a:r>
              <a:rPr lang="zh-TW" altLang="en-US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唯一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（</a:t>
            </a:r>
            <a:r>
              <a:rPr lang="en-US" altLang="zh-TW" sz="1600" b="1" dirty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PA ID: 1_1, Event ID: 1_1_2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，解決原始數據無法合併的缺陷。</a:t>
            </a:r>
          </a:p>
          <a:p>
            <a:pPr marL="342900" indent="-342900" hangingPunct="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b="1" dirty="0">
                <a:highlight>
                  <a:srgbClr val="E5E8EE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Load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：最終產出了一個已驗證、乾淨的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Main Wide Table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，成為後續分析的單一事實來源。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B8B5DF-7D3F-8005-3E1C-FA4AF18D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5309-5D78-4C3F-98C9-4E21BE18E067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16" name="圖片 15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5B8B877E-7679-59F2-F164-E887D3B78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162" y="1521923"/>
            <a:ext cx="8553675" cy="186498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C99E634-42F4-1AE5-34D7-82E6803014AC}"/>
              </a:ext>
            </a:extLst>
          </p:cNvPr>
          <p:cNvSpPr/>
          <p:nvPr/>
        </p:nvSpPr>
        <p:spPr>
          <a:xfrm>
            <a:off x="8971233" y="1398920"/>
            <a:ext cx="1474838" cy="2110987"/>
          </a:xfrm>
          <a:prstGeom prst="rect">
            <a:avLst/>
          </a:prstGeom>
          <a:noFill/>
          <a:ln w="7620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63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D1CE6-FD45-4836-22D4-47BFBB93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B9D01-890D-F74A-7C75-C848BFA5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訓練策略：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 Model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F87112DE-0122-1E07-F88D-0E70ED3C447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94981" y="1534780"/>
                <a:ext cx="7337699" cy="4716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just" hangingPunct="0">
                  <a:lnSpc>
                    <a:spcPct val="150000"/>
                  </a:lnSpc>
                  <a:buNone/>
                </a:pPr>
                <a:r>
                  <a:rPr lang="zh-TW" altLang="en-US" sz="1400" b="1" dirty="0"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核心模型：</a:t>
                </a:r>
                <a:endParaRPr lang="en-US" altLang="zh-TW" sz="1400" b="1" dirty="0">
                  <a:highlight>
                    <a:srgbClr val="E5E8EE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just" hangingPunct="0">
                  <a:lnSpc>
                    <a:spcPct val="150000"/>
                  </a:lnSpc>
                  <a:buNone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為了要分析捕手的配球策略是否「好」，我們的策略是建構長短期記憶網路（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LSTM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）模型學習聯盟捕手的平均配球策略。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just" hangingPunct="0">
                  <a:lnSpc>
                    <a:spcPct val="150000"/>
                  </a:lnSpc>
                  <a:buNone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相較於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Vanilla RNN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LSTM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能解決前者因梯度消失無法記憶長序列資訊的問題。因此更適合棒球配球分析，因為捕手的佈局往往跨越多個球數，只有 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LSTM 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能捕捉到這種長期的策略依賴性，能記憶長達 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 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球以上的配球鋪陳，捕捉捕手跨球數的策略佈局。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just" hangingPunct="0">
                  <a:lnSpc>
                    <a:spcPct val="150000"/>
                  </a:lnSpc>
                  <a:buNone/>
                </a:pPr>
                <a:r>
                  <a:rPr lang="zh-TW" altLang="en-US" sz="1400" b="1" dirty="0"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訓練目標</a:t>
                </a:r>
                <a:r>
                  <a:rPr lang="en-US" altLang="zh-TW" sz="1400" b="1" dirty="0"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(Loss Function)</a:t>
                </a:r>
                <a:r>
                  <a:rPr lang="zh-TW" altLang="en-US" sz="1400" b="1" dirty="0"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sz="1400" b="1" dirty="0">
                  <a:highlight>
                    <a:srgbClr val="E5E8EE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just" hangingPunct="0">
                  <a:lnSpc>
                    <a:spcPct val="150000"/>
                  </a:lnSpc>
                  <a:buNone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結合「球種預測」與「進壘點預測」。選用</a:t>
                </a:r>
                <a:r>
                  <a:rPr lang="en-US" altLang="zh-TW" sz="1400" b="1" dirty="0">
                    <a:solidFill>
                      <a:srgbClr val="800000"/>
                    </a:solidFill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Categorical Cross Entropy</a:t>
                </a:r>
                <a:r>
                  <a:rPr lang="zh-TW" altLang="en-US" sz="1400" b="1" dirty="0">
                    <a:solidFill>
                      <a:srgbClr val="800000"/>
                    </a:solidFill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dirty="0">
                    <a:solidFill>
                      <a:srgbClr val="800000"/>
                    </a:solidFill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solidFill>
                      <a:srgbClr val="800000"/>
                    </a:solidFill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多類別交叉熵</a:t>
                </a:r>
                <a:r>
                  <a:rPr lang="en-US" altLang="zh-TW" sz="1400" b="1" dirty="0">
                    <a:solidFill>
                      <a:srgbClr val="800000"/>
                    </a:solidFill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 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，這是處理多分類問題（直球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變速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變化）的標準，迫使模型在三個互斥的戰術類別中做出機率分佈的最佳判斷。</a:t>
                </a:r>
              </a:p>
              <a:p>
                <a:pPr marL="0" indent="0" algn="just" hangingPunc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1" i="0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𝐂𝐄</m:t>
                      </m:r>
                      <m:r>
                        <a:rPr lang="en-US" altLang="zh-TW" sz="1400" b="1" i="0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TW" sz="1400" b="1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400" b="1" i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𝐢</m:t>
                          </m:r>
                          <m:r>
                            <a:rPr lang="en-US" altLang="zh-TW" sz="1400" b="1" i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=</m:t>
                          </m:r>
                          <m:r>
                            <a:rPr lang="en-US" altLang="zh-TW" sz="1400" b="1" i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1400" b="1" i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𝐧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b="1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zh-TW" sz="1400" b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𝐢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TW" sz="1400" b="1" i="1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funcPr>
                            <m:fName>
                              <m:r>
                                <a:rPr lang="en-US" altLang="zh-TW" sz="1400" b="1" i="0">
                                  <a:solidFill>
                                    <a:srgbClr val="800000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𝐥𝐨𝐠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b="1" i="1" smtClean="0">
                                      <a:solidFill>
                                        <a:srgbClr val="800000"/>
                                      </a:solidFill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sz="1400" b="1" i="1">
                                          <a:solidFill>
                                            <a:srgbClr val="800000"/>
                                          </a:solidFill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1" i="0">
                                          <a:solidFill>
                                            <a:srgbClr val="800000"/>
                                          </a:solidFill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altLang="zh-TW" sz="1400" b="1" i="0">
                                          <a:solidFill>
                                            <a:srgbClr val="800000"/>
                                          </a:solidFill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1400" b="1" dirty="0">
                  <a:solidFill>
                    <a:srgbClr val="8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F87112DE-0122-1E07-F88D-0E70ED3C4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4981" y="1534780"/>
                <a:ext cx="7337699" cy="4716227"/>
              </a:xfrm>
              <a:prstGeom prst="rect">
                <a:avLst/>
              </a:prstGeom>
              <a:blipFill>
                <a:blip r:embed="rId3"/>
                <a:stretch>
                  <a:fillRect l="-249" r="-1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16D1DDF-C961-FFDA-DAF4-C17570975983}"/>
              </a:ext>
            </a:extLst>
          </p:cNvPr>
          <p:cNvSpPr/>
          <p:nvPr/>
        </p:nvSpPr>
        <p:spPr>
          <a:xfrm>
            <a:off x="2463593" y="5581009"/>
            <a:ext cx="2995302" cy="669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A6FDCD7-966F-4462-E9F1-50F61E7CBABE}"/>
              </a:ext>
            </a:extLst>
          </p:cNvPr>
          <p:cNvSpPr txBox="1"/>
          <p:nvPr/>
        </p:nvSpPr>
        <p:spPr>
          <a:xfrm>
            <a:off x="6837308" y="6362070"/>
            <a:ext cx="50597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(Cited from 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政治大學蔡炎龍教授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數學軟體應用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《 TAICA: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生成式 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》)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02F2443-92A0-938F-0305-358CD605E848}"/>
              </a:ext>
            </a:extLst>
          </p:cNvPr>
          <p:cNvGrpSpPr/>
          <p:nvPr/>
        </p:nvGrpSpPr>
        <p:grpSpPr>
          <a:xfrm>
            <a:off x="8223420" y="312767"/>
            <a:ext cx="3517560" cy="5940000"/>
            <a:chOff x="8223420" y="531886"/>
            <a:chExt cx="3517560" cy="5940000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A53E889F-16C0-2D8E-BCF4-CF33EF0DAF14}"/>
                </a:ext>
              </a:extLst>
            </p:cNvPr>
            <p:cNvGrpSpPr/>
            <p:nvPr/>
          </p:nvGrpSpPr>
          <p:grpSpPr>
            <a:xfrm>
              <a:off x="8223420" y="531886"/>
              <a:ext cx="3517560" cy="3960000"/>
              <a:chOff x="8305588" y="1449000"/>
              <a:chExt cx="3517560" cy="3960000"/>
            </a:xfrm>
          </p:grpSpPr>
          <p:pic>
            <p:nvPicPr>
              <p:cNvPr id="4" name="圖片 3" descr="一張含有 文字, 螢幕擷取畫面, 字型, 電腦圖示 的圖片&#10;&#10;AI 產生的內容可能不正確。">
                <a:extLst>
                  <a:ext uri="{FF2B5EF4-FFF2-40B4-BE49-F238E27FC236}">
                    <a16:creationId xmlns:a16="http://schemas.microsoft.com/office/drawing/2014/main" id="{CF7AB87B-2A08-9305-F5E2-D81595BFB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7226" y="3429000"/>
                <a:ext cx="3515922" cy="19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圖片 9" descr="一張含有 文字, 螢幕擷取畫面, 字型, 數字 的圖片&#10;&#10;AI 產生的內容可能不正確。">
                <a:extLst>
                  <a:ext uri="{FF2B5EF4-FFF2-40B4-BE49-F238E27FC236}">
                    <a16:creationId xmlns:a16="http://schemas.microsoft.com/office/drawing/2014/main" id="{BF869000-C778-6D8D-4CBA-BC0D5DD29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5588" y="1449000"/>
                <a:ext cx="3517560" cy="19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5" name="圖片 14" descr="一張含有 文字, 螢幕擷取畫面, 卡通 的圖片&#10;&#10;AI 產生的內容可能不正確。">
              <a:extLst>
                <a:ext uri="{FF2B5EF4-FFF2-40B4-BE49-F238E27FC236}">
                  <a16:creationId xmlns:a16="http://schemas.microsoft.com/office/drawing/2014/main" id="{F66CF19A-9741-2973-D351-342F559DD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757" y="4491886"/>
              <a:ext cx="3510223" cy="19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326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087E-948F-43E8-29E4-8C1995ABE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7E2DC4-7590-4572-E199-AFC396A4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訓練策略：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 Model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D925B8CA-FA99-07C0-A736-DEB6F6F8112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451020" y="1302767"/>
                <a:ext cx="7504809" cy="5023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just" hangingPunct="0">
                  <a:lnSpc>
                    <a:spcPct val="150000"/>
                  </a:lnSpc>
                  <a:buNone/>
                </a:pPr>
                <a:r>
                  <a:rPr lang="zh-TW" altLang="en-US" sz="1400" b="1" dirty="0"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模型訓練最佳化</a:t>
                </a:r>
                <a:r>
                  <a:rPr lang="en-US" altLang="zh-TW" sz="1400" b="1" dirty="0"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</a:p>
              <a:p>
                <a:pPr marL="0" indent="0" algn="just" hangingPunct="0">
                  <a:lnSpc>
                    <a:spcPct val="150000"/>
                  </a:lnSpc>
                  <a:buNone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由於棒球場上許多關鍵情境（如滿壘、兩好三壞）出現頻率較低，為了克服數據稀疏性，我們使用 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Adam (Adaptive Moment Estimation) 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演算法自動調整學習率 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(Learning Rate)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，相較於傳統的隨機梯度下降，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Adam 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能根據梯度的歷史動量自動調整每個參數的 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Learning Rate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。這在處理棒球數據這種具有「稀疏性」特徵的問題時尤為重要，能讓模型收斂得更快且更穩定，避免陷入局部最佳解。</a:t>
                </a:r>
                <a:endParaRPr lang="en-US" altLang="zh-TW" sz="1400" b="1" dirty="0">
                  <a:highlight>
                    <a:srgbClr val="E5E8EE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just" hangingPunct="0">
                  <a:lnSpc>
                    <a:spcPct val="150000"/>
                  </a:lnSpc>
                  <a:buNone/>
                </a:pPr>
                <a:r>
                  <a:rPr lang="zh-TW" altLang="en-US" sz="1400" b="1" dirty="0"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最終目標：</a:t>
                </a:r>
                <a:endParaRPr lang="en-US" altLang="zh-TW" sz="1400" b="1" dirty="0">
                  <a:solidFill>
                    <a:srgbClr val="8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just" hangingPunct="0">
                  <a:lnSpc>
                    <a:spcPct val="150000"/>
                  </a:lnSpc>
                  <a:buNone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最終，模型透過找到損失函數最小值，迫使模型在學習時，必須同時考量球種選擇與進壘位置之間的策略關聯性（例如：滑球可能有引誘至好球帶外的意圖），而非將兩者視為獨立事件。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just" hangingPunc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1" i="0" dirty="0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𝐓𝐨𝐭𝐚𝐥</m:t>
                      </m:r>
                      <m:r>
                        <a:rPr lang="en-US" altLang="zh-TW" sz="1400" b="1" i="0" dirty="0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1400" b="1" i="0" dirty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𝐋𝐨𝐬𝐬</m:t>
                      </m:r>
                      <m:r>
                        <a:rPr lang="en-US" altLang="zh-TW" sz="1400" b="1" i="0" dirty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= </m:t>
                      </m:r>
                      <m:r>
                        <a:rPr lang="en-US" altLang="zh-TW" sz="1400" b="1" i="0" dirty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𝐋𝐨𝐬𝐬</m:t>
                      </m:r>
                      <m:r>
                        <a:rPr lang="en-US" altLang="zh-TW" sz="1400" b="1" i="0" dirty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1400" b="1" i="0" dirty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𝐓𝐲𝐩𝐞</m:t>
                      </m:r>
                      <m:r>
                        <a:rPr lang="en-US" altLang="zh-TW" sz="1400" b="1" i="0" dirty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+ </m:t>
                      </m:r>
                      <m:r>
                        <a:rPr lang="en-US" altLang="zh-TW" sz="1400" b="1" i="0" dirty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𝐰</m:t>
                      </m:r>
                      <m:r>
                        <a:rPr lang="en-US" altLang="zh-TW" sz="1400" b="1" i="0" dirty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∗ </m:t>
                      </m:r>
                      <m:r>
                        <a:rPr lang="en-US" altLang="zh-TW" sz="1400" b="1" i="0" dirty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𝐋𝐨𝐬𝐬</m:t>
                      </m:r>
                      <m:r>
                        <a:rPr lang="en-US" altLang="zh-TW" sz="1400" b="1" i="0" dirty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1400" b="1" i="0" dirty="0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𝐙𝐨𝐧𝐞</m:t>
                      </m:r>
                    </m:oMath>
                  </m:oMathPara>
                </a14:m>
                <a:endParaRPr lang="en-US" altLang="zh-TW" sz="1400" b="1" dirty="0">
                  <a:solidFill>
                    <a:srgbClr val="8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just" hangingPunct="0">
                  <a:lnSpc>
                    <a:spcPct val="150000"/>
                  </a:lnSpc>
                  <a:buNone/>
                </a:pP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最終訓練出的模型，將代表全聯盟捕手的「</a:t>
                </a:r>
                <a:r>
                  <a:rPr lang="zh-TW" altLang="en-US" sz="1400" b="1" dirty="0">
                    <a:solidFill>
                      <a:srgbClr val="800000"/>
                    </a:solidFill>
                    <a:highlight>
                      <a:srgbClr val="E5E8EE"/>
                    </a:highligh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平均配球策略邏輯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」，作為我們評估個別捕手價值的基準。</a:t>
                </a: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 algn="just" hangingPunct="0">
                  <a:lnSpc>
                    <a:spcPct val="150000"/>
                  </a:lnSpc>
                  <a:buNone/>
                </a:pPr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D925B8CA-FA99-07C0-A736-DEB6F6F811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51020" y="1302767"/>
                <a:ext cx="7504809" cy="5023298"/>
              </a:xfrm>
              <a:prstGeom prst="rect">
                <a:avLst/>
              </a:prstGeom>
              <a:blipFill>
                <a:blip r:embed="rId3"/>
                <a:stretch>
                  <a:fillRect l="-244" r="-2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604D300F-4A32-4CF2-587A-24F56669C17C}"/>
              </a:ext>
            </a:extLst>
          </p:cNvPr>
          <p:cNvSpPr txBox="1"/>
          <p:nvPr/>
        </p:nvSpPr>
        <p:spPr>
          <a:xfrm>
            <a:off x="6837308" y="6362070"/>
            <a:ext cx="50597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(Cited from 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政治大學蔡炎龍教授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數學軟體應用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《 TAICA: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生成式 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》)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4986573-B934-77FF-89C3-A5712A7A48BE}"/>
              </a:ext>
            </a:extLst>
          </p:cNvPr>
          <p:cNvGrpSpPr/>
          <p:nvPr/>
        </p:nvGrpSpPr>
        <p:grpSpPr>
          <a:xfrm>
            <a:off x="8223420" y="312767"/>
            <a:ext cx="3517560" cy="5940000"/>
            <a:chOff x="8223420" y="531886"/>
            <a:chExt cx="3517560" cy="5940000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1678F19A-8EF1-869B-4043-46F6DB5C4EE7}"/>
                </a:ext>
              </a:extLst>
            </p:cNvPr>
            <p:cNvGrpSpPr/>
            <p:nvPr/>
          </p:nvGrpSpPr>
          <p:grpSpPr>
            <a:xfrm>
              <a:off x="8223420" y="531886"/>
              <a:ext cx="3517560" cy="3960000"/>
              <a:chOff x="8305588" y="1449000"/>
              <a:chExt cx="3517560" cy="3960000"/>
            </a:xfrm>
          </p:grpSpPr>
          <p:pic>
            <p:nvPicPr>
              <p:cNvPr id="4" name="圖片 3" descr="一張含有 文字, 螢幕擷取畫面, 字型, 電腦圖示 的圖片&#10;&#10;AI 產生的內容可能不正確。">
                <a:extLst>
                  <a:ext uri="{FF2B5EF4-FFF2-40B4-BE49-F238E27FC236}">
                    <a16:creationId xmlns:a16="http://schemas.microsoft.com/office/drawing/2014/main" id="{549138CC-2BB0-D8C4-7B32-EB7B7B699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7226" y="3429000"/>
                <a:ext cx="3515922" cy="19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圖片 9" descr="一張含有 文字, 螢幕擷取畫面, 字型, 數字 的圖片&#10;&#10;AI 產生的內容可能不正確。">
                <a:extLst>
                  <a:ext uri="{FF2B5EF4-FFF2-40B4-BE49-F238E27FC236}">
                    <a16:creationId xmlns:a16="http://schemas.microsoft.com/office/drawing/2014/main" id="{2643D848-A273-D4DC-4E44-0BADE4680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5588" y="1449000"/>
                <a:ext cx="3517560" cy="19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5" name="圖片 14" descr="一張含有 文字, 螢幕擷取畫面, 卡通 的圖片&#10;&#10;AI 產生的內容可能不正確。">
              <a:extLst>
                <a:ext uri="{FF2B5EF4-FFF2-40B4-BE49-F238E27FC236}">
                  <a16:creationId xmlns:a16="http://schemas.microsoft.com/office/drawing/2014/main" id="{D37D6345-6322-4363-50C9-36A04888E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757" y="4491886"/>
              <a:ext cx="3510223" cy="19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01531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</TotalTime>
  <Words>4888</Words>
  <Application>Microsoft Macintosh PowerPoint</Application>
  <PresentationFormat>Widescreen</PresentationFormat>
  <Paragraphs>343</Paragraphs>
  <Slides>43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微軟正黑體</vt:lpstr>
      <vt:lpstr>Microsoft JhengHei UI</vt:lpstr>
      <vt:lpstr>PMingLiU</vt:lpstr>
      <vt:lpstr>PMingLiU</vt:lpstr>
      <vt:lpstr>Aptos</vt:lpstr>
      <vt:lpstr>Aptos Display</vt:lpstr>
      <vt:lpstr>Arial</vt:lpstr>
      <vt:lpstr>Cambria Math</vt:lpstr>
      <vt:lpstr>Haettenschweiler</vt:lpstr>
      <vt:lpstr>Times New Roman</vt:lpstr>
      <vt:lpstr>Office 佈景主題</vt:lpstr>
      <vt:lpstr>PowerPoint Presentation</vt:lpstr>
      <vt:lpstr>PowerPoint Presentation</vt:lpstr>
      <vt:lpstr>PowerPoint Presentation</vt:lpstr>
      <vt:lpstr>研究動機：量化捕手配球價值</vt:lpstr>
      <vt:lpstr>研究目標：量化捕手價值</vt:lpstr>
      <vt:lpstr>研究背景： Rebas.tw Open Data in 2024</vt:lpstr>
      <vt:lpstr>研究背景： Rebas.tw Open Data in 2024</vt:lpstr>
      <vt:lpstr>訓練策略：LSTM Model</vt:lpstr>
      <vt:lpstr>訓練策略：LSTM Model</vt:lpstr>
      <vt:lpstr>模型訓練結果</vt:lpstr>
      <vt:lpstr>分析脈絡：</vt:lpstr>
      <vt:lpstr>研究結果：CPBL 捕手配球綜合分析</vt:lpstr>
      <vt:lpstr>結論：CPBL 捕手配球綜合分析</vt:lpstr>
      <vt:lpstr>商業價值與未來展望</vt:lpstr>
      <vt:lpstr>PowerPoint Presentation</vt:lpstr>
      <vt:lpstr>研究目標：量化投手「球系」價值</vt:lpstr>
      <vt:lpstr>研究結果：投手直球系球威綜合分析</vt:lpstr>
      <vt:lpstr>研究結果： 投手直球系球威分析</vt:lpstr>
      <vt:lpstr>研究結果： 投手變化球系球威分析</vt:lpstr>
      <vt:lpstr>研究結果： 投手變化球系球威分析</vt:lpstr>
      <vt:lpstr>研究結果： 投手變速球系球威分析</vt:lpstr>
      <vt:lpstr>研究結果： 投手變速球系球威分析</vt:lpstr>
      <vt:lpstr>PowerPoint Presentation</vt:lpstr>
      <vt:lpstr>馬可夫鏈取樣</vt:lpstr>
      <vt:lpstr>PowerPoint Presentation</vt:lpstr>
      <vt:lpstr>機率分布與取樣</vt:lpstr>
      <vt:lpstr>研究結果：古林睿煬(RHP)</vt:lpstr>
      <vt:lpstr>PowerPoint Presentation</vt:lpstr>
      <vt:lpstr>商業價值與未來展望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研究結果：CPBL 捕手配球綜合分析</vt:lpstr>
      <vt:lpstr>研究結果：CPBL 捕手配球綜合分析</vt:lpstr>
      <vt:lpstr>APPENDIX.研究結果：CPBL 捕手配球綜合分析</vt:lpstr>
      <vt:lpstr>APPENDIX.訓練策略</vt:lpstr>
      <vt:lpstr>APPENDIX.模型架構設計</vt:lpstr>
      <vt:lpstr>APPENDIX. Model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陳威穎</dc:creator>
  <cp:lastModifiedBy>洪懌平</cp:lastModifiedBy>
  <cp:revision>79</cp:revision>
  <dcterms:created xsi:type="dcterms:W3CDTF">2025-11-14T07:27:55Z</dcterms:created>
  <dcterms:modified xsi:type="dcterms:W3CDTF">2025-12-21T05:20:33Z</dcterms:modified>
</cp:coreProperties>
</file>